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5535" r:id="rId4"/>
  </p:sldMasterIdLst>
  <p:notesMasterIdLst>
    <p:notesMasterId r:id="rId37"/>
  </p:notesMasterIdLst>
  <p:sldIdLst>
    <p:sldId id="371" r:id="rId5"/>
    <p:sldId id="349" r:id="rId6"/>
    <p:sldId id="313" r:id="rId7"/>
    <p:sldId id="326" r:id="rId8"/>
    <p:sldId id="337" r:id="rId9"/>
    <p:sldId id="339" r:id="rId10"/>
    <p:sldId id="345" r:id="rId11"/>
    <p:sldId id="350" r:id="rId12"/>
    <p:sldId id="335" r:id="rId13"/>
    <p:sldId id="362" r:id="rId14"/>
    <p:sldId id="346" r:id="rId15"/>
    <p:sldId id="347" r:id="rId16"/>
    <p:sldId id="363" r:id="rId17"/>
    <p:sldId id="364" r:id="rId18"/>
    <p:sldId id="365" r:id="rId19"/>
    <p:sldId id="366" r:id="rId20"/>
    <p:sldId id="367" r:id="rId21"/>
    <p:sldId id="368" r:id="rId22"/>
    <p:sldId id="369" r:id="rId23"/>
    <p:sldId id="361" r:id="rId24"/>
    <p:sldId id="354" r:id="rId25"/>
    <p:sldId id="356" r:id="rId26"/>
    <p:sldId id="355" r:id="rId27"/>
    <p:sldId id="359" r:id="rId28"/>
    <p:sldId id="358" r:id="rId29"/>
    <p:sldId id="357" r:id="rId30"/>
    <p:sldId id="360" r:id="rId31"/>
    <p:sldId id="374" r:id="rId32"/>
    <p:sldId id="373" r:id="rId33"/>
    <p:sldId id="372" r:id="rId34"/>
    <p:sldId id="352" r:id="rId35"/>
    <p:sldId id="370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sa Kensok" initials="L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1932"/>
    <a:srgbClr val="0067CD"/>
    <a:srgbClr val="BFBFBF"/>
    <a:srgbClr val="9BCDFF"/>
    <a:srgbClr val="5AC3FA"/>
    <a:srgbClr val="FFFFFF"/>
    <a:srgbClr val="EC7655"/>
    <a:srgbClr val="003367"/>
    <a:srgbClr val="0A326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0" autoAdjust="0"/>
    <p:restoredTop sz="78026" autoAdjust="0"/>
  </p:normalViewPr>
  <p:slideViewPr>
    <p:cSldViewPr snapToGrid="0" showGuides="1">
      <p:cViewPr varScale="1">
        <p:scale>
          <a:sx n="68" d="100"/>
          <a:sy n="68" d="100"/>
        </p:scale>
        <p:origin x="-1843" y="-82"/>
      </p:cViewPr>
      <p:guideLst>
        <p:guide orient="horz" pos="432"/>
        <p:guide orient="horz" pos="3888"/>
        <p:guide pos="576"/>
        <p:guide pos="51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-1926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98D241-0AB7-BC44-80E8-F0A20AF46E9E}" type="datetimeFigureOut">
              <a:rPr lang="en-US"/>
              <a:pPr/>
              <a:t>7/16/2011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7143C0-4F23-B545-9533-520B5A87CA1E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275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FA494E-3BD3-4E3B-A722-823085A5B7D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Here</a:t>
            </a:r>
            <a:r>
              <a:rPr lang="en-US" baseline="0" dirty="0" smtClean="0"/>
              <a:t> we see OSM tiles served to </a:t>
            </a:r>
            <a:r>
              <a:rPr lang="en-US" baseline="0" dirty="0" err="1" smtClean="0"/>
              <a:t>ArcGIS</a:t>
            </a:r>
            <a:r>
              <a:rPr lang="en-US" baseline="0" dirty="0" smtClean="0"/>
              <a:t> Explorer Online, a free web application. The tiles are served mainly from University College London, where researchers are both OS developers and one of the 28 ESRI Development Centers (or </a:t>
            </a:r>
            <a:r>
              <a:rPr lang="en-US" baseline="0" dirty="0" err="1" smtClean="0"/>
              <a:t>EDCs</a:t>
            </a:r>
            <a:r>
              <a:rPr lang="en-US" baseline="0" dirty="0" smtClean="0"/>
              <a:t>) around the world. Once again, everything is mixed: shades of grey. The ESRI web platform brings OSM data to a wider audience and the OSM data adds value to the platform.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DEC73C-1164-CA43-9CA2-E40A5599B5A3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FA494E-3BD3-4E3B-A722-823085A5B7D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FA494E-3BD3-4E3B-A722-823085A5B7DC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011UC_agd_element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657600"/>
            <a:ext cx="9144001" cy="3200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32307" y="3011270"/>
            <a:ext cx="6074993" cy="702223"/>
          </a:xfrm>
        </p:spPr>
        <p:txBody>
          <a:bodyPr rIns="0" anchor="b">
            <a:noAutofit/>
          </a:bodyPr>
          <a:lstStyle>
            <a:lvl1pPr algn="l">
              <a:defRPr sz="300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32308" y="3811030"/>
            <a:ext cx="6064500" cy="758952"/>
          </a:xfrm>
        </p:spPr>
        <p:txBody>
          <a:bodyPr>
            <a:noAutofit/>
          </a:bodyPr>
          <a:lstStyle>
            <a:lvl1pPr marL="0" indent="0" algn="l">
              <a:buNone/>
              <a:defRPr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Name of Presenter(s)</a:t>
            </a:r>
          </a:p>
        </p:txBody>
      </p:sp>
      <p:pic>
        <p:nvPicPr>
          <p:cNvPr id="4" name="Picture 3" descr="esri logo_ppt_520px.png"/>
          <p:cNvPicPr>
            <a:picLocks noChangeAspect="1"/>
          </p:cNvPicPr>
          <p:nvPr/>
        </p:nvPicPr>
        <p:blipFill>
          <a:blip r:embed="rId3"/>
          <a:srcRect r="2655" b="10029"/>
          <a:stretch>
            <a:fillRect/>
          </a:stretch>
        </p:blipFill>
        <p:spPr bwMode="gray">
          <a:xfrm>
            <a:off x="-209907" y="0"/>
            <a:ext cx="3709413" cy="192970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-1196460" y="1007642"/>
            <a:ext cx="914400" cy="914400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endParaRPr lang="en-US" sz="1400" b="1" dirty="0" smtClean="0"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eader-bann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hidden">
          <a:xfrm>
            <a:off x="378" y="685800"/>
            <a:ext cx="9143244" cy="5364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7300" y="1947672"/>
            <a:ext cx="6629400" cy="3429000"/>
          </a:xfrm>
        </p:spPr>
        <p:txBody>
          <a:bodyPr/>
          <a:lstStyle>
            <a:lvl5pPr>
              <a:lnSpc>
                <a:spcPts val="18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bann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hidden">
          <a:xfrm>
            <a:off x="378" y="685800"/>
            <a:ext cx="9143244" cy="5364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4400" y="1243584"/>
            <a:ext cx="7315200" cy="347472"/>
          </a:xfrm>
        </p:spPr>
        <p:txBody>
          <a:bodyPr anchor="t">
            <a:noAutofit/>
          </a:bodyPr>
          <a:lstStyle>
            <a:lvl1pPr marL="0" indent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Subtitle (optional)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1947672"/>
            <a:ext cx="6629400" cy="34290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lnSpc>
                <a:spcPts val="1800"/>
              </a:lnSpc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and Tagl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bann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hidden">
          <a:xfrm>
            <a:off x="378" y="685800"/>
            <a:ext cx="9143244" cy="5364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1947672"/>
            <a:ext cx="6629400" cy="34290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lnSpc>
                <a:spcPts val="1800"/>
              </a:lnSpc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828800" y="5715000"/>
            <a:ext cx="6400800" cy="475487"/>
          </a:xfrm>
        </p:spPr>
        <p:txBody>
          <a:bodyPr anchor="b">
            <a:noAutofit/>
          </a:bodyPr>
          <a:lstStyle>
            <a:lvl1pPr marL="0" marR="0" indent="0" algn="r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</a:schemeClr>
              </a:buClr>
              <a:buSzPts val="1100"/>
              <a:buFont typeface="Arial"/>
              <a:buNone/>
              <a:tabLst/>
              <a:defRPr lang="en-US" sz="1400" b="0" i="1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r" rtl="0"/>
            <a:r>
              <a:rPr lang="en-US" sz="1400" i="1" kern="1200" baseline="0" smtClean="0">
                <a:solidFill>
                  <a:srgbClr val="FFFF96"/>
                </a:solidFill>
              </a:rPr>
              <a:t>Click to Edit Tagline (optional)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, Content and Tagl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bann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hidden">
          <a:xfrm>
            <a:off x="378" y="685800"/>
            <a:ext cx="9143244" cy="5364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4400" y="1243584"/>
            <a:ext cx="7315200" cy="347472"/>
          </a:xfrm>
        </p:spPr>
        <p:txBody>
          <a:bodyPr anchor="t">
            <a:noAutofit/>
          </a:bodyPr>
          <a:lstStyle>
            <a:lvl1pPr marL="0" indent="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Subtitle (optional)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1947672"/>
            <a:ext cx="6629400" cy="3429000"/>
          </a:xfrm>
        </p:spPr>
        <p:txBody>
          <a:bodyPr/>
          <a:lstStyle>
            <a:lvl1pPr>
              <a:defRPr sz="2000" b="1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lnSpc>
                <a:spcPts val="1800"/>
              </a:lnSpc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828800" y="5715000"/>
            <a:ext cx="6400800" cy="475487"/>
          </a:xfrm>
        </p:spPr>
        <p:txBody>
          <a:bodyPr anchor="b">
            <a:noAutofit/>
          </a:bodyPr>
          <a:lstStyle>
            <a:lvl1pPr marL="0" indent="0" algn="r" defTabSz="4572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5000"/>
                </a:schemeClr>
              </a:buClr>
              <a:buSzPct val="80000"/>
              <a:buFontTx/>
              <a:buNone/>
              <a:tabLst/>
              <a:defRPr lang="en-US" sz="1400" b="0" i="1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r" rtl="0"/>
            <a:r>
              <a:rPr lang="en-US" sz="1400" i="1" kern="1200" baseline="0" smtClean="0">
                <a:solidFill>
                  <a:srgbClr val="FFFF96"/>
                </a:solidFill>
              </a:rPr>
              <a:t>Click to Edit Tagline (optional)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bann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hidden">
          <a:xfrm>
            <a:off x="378" y="685800"/>
            <a:ext cx="9143244" cy="5364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without Graphic (center justifi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m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3634221copy_demo_bg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 bwMode="ltGray"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5" name="Picture 14" descr="2011UC_agd_element.png"/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0" y="3657600"/>
            <a:ext cx="9144001" cy="3200400"/>
          </a:xfrm>
          <a:prstGeom prst="rect">
            <a:avLst/>
          </a:prstGeom>
        </p:spPr>
      </p:pic>
      <p:pic>
        <p:nvPicPr>
          <p:cNvPr id="4" name="Picture 3" descr="header-banner.png"/>
          <p:cNvPicPr>
            <a:picLocks/>
          </p:cNvPicPr>
          <p:nvPr/>
        </p:nvPicPr>
        <p:blipFill>
          <a:blip r:embed="rId4"/>
          <a:srcRect r="15741"/>
          <a:stretch>
            <a:fillRect/>
          </a:stretch>
        </p:blipFill>
        <p:spPr bwMode="hidden">
          <a:xfrm>
            <a:off x="2723441" y="1919126"/>
            <a:ext cx="6420559" cy="502920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200400" y="2428259"/>
            <a:ext cx="5029200" cy="292608"/>
          </a:xfrm>
        </p:spPr>
        <p:txBody>
          <a:bodyPr anchor="t">
            <a:noAutofit/>
          </a:bodyPr>
          <a:lstStyle>
            <a:lvl1pPr marL="0" indent="0" algn="r">
              <a:lnSpc>
                <a:spcPts val="2000"/>
              </a:lnSpc>
              <a:spcBef>
                <a:spcPts val="0"/>
              </a:spcBef>
              <a:buNone/>
              <a:defRPr sz="1600" b="0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Presenter(s)</a:t>
            </a:r>
          </a:p>
        </p:txBody>
      </p:sp>
      <p:grpSp>
        <p:nvGrpSpPr>
          <p:cNvPr id="6" name="Group 20"/>
          <p:cNvGrpSpPr/>
          <p:nvPr/>
        </p:nvGrpSpPr>
        <p:grpSpPr bwMode="ltGray">
          <a:xfrm>
            <a:off x="437931" y="695202"/>
            <a:ext cx="5931335" cy="5870448"/>
            <a:chOff x="437931" y="695202"/>
            <a:chExt cx="5931335" cy="5870448"/>
          </a:xfrm>
        </p:grpSpPr>
        <p:cxnSp>
          <p:nvCxnSpPr>
            <p:cNvPr id="7" name="Straight Connector 6"/>
            <p:cNvCxnSpPr/>
            <p:nvPr userDrawn="1"/>
          </p:nvCxnSpPr>
          <p:spPr bwMode="ltGray">
            <a:xfrm>
              <a:off x="914400" y="695202"/>
              <a:ext cx="0" cy="5870448"/>
            </a:xfrm>
            <a:prstGeom prst="line">
              <a:avLst/>
            </a:prstGeom>
            <a:gradFill rotWithShape="0">
              <a:gsLst>
                <a:gs pos="0">
                  <a:srgbClr val="014687"/>
                </a:gs>
                <a:gs pos="100000">
                  <a:srgbClr val="3393C2"/>
                </a:gs>
              </a:gsLst>
              <a:lin ang="2700000" scaled="1"/>
            </a:gradFill>
            <a:ln w="12700" cap="flat" cmpd="sng" algn="ctr">
              <a:gradFill flip="none" rotWithShape="1">
                <a:gsLst>
                  <a:gs pos="35000">
                    <a:srgbClr val="5AC3FA"/>
                  </a:gs>
                  <a:gs pos="0">
                    <a:srgbClr val="FFFFFF">
                      <a:alpha val="0"/>
                    </a:srgbClr>
                  </a:gs>
                  <a:gs pos="100000">
                    <a:srgbClr val="5AC3FA">
                      <a:alpha val="0"/>
                    </a:srgbClr>
                  </a:gs>
                  <a:gs pos="65000">
                    <a:srgbClr val="5AC3FA"/>
                  </a:gs>
                </a:gsLst>
                <a:lin ang="16200000" scaled="0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 userDrawn="1"/>
          </p:nvCxnSpPr>
          <p:spPr bwMode="ltGray">
            <a:xfrm rot="10800000">
              <a:off x="437932" y="5636448"/>
              <a:ext cx="5931334" cy="1"/>
            </a:xfrm>
            <a:prstGeom prst="line">
              <a:avLst/>
            </a:prstGeom>
            <a:gradFill rotWithShape="0">
              <a:gsLst>
                <a:gs pos="0">
                  <a:srgbClr val="014687"/>
                </a:gs>
                <a:gs pos="100000">
                  <a:srgbClr val="3393C2"/>
                </a:gs>
              </a:gsLst>
              <a:lin ang="2700000" scaled="1"/>
            </a:gradFill>
            <a:ln w="12700" cap="flat" cmpd="sng" algn="ctr">
              <a:gradFill flip="none" rotWithShape="1">
                <a:gsLst>
                  <a:gs pos="17000">
                    <a:srgbClr val="5AC3FA"/>
                  </a:gs>
                  <a:gs pos="0">
                    <a:srgbClr val="FFFFFF">
                      <a:alpha val="0"/>
                    </a:srgbClr>
                  </a:gs>
                  <a:gs pos="100000">
                    <a:srgbClr val="5AC3FA">
                      <a:alpha val="0"/>
                    </a:srgbClr>
                  </a:gs>
                  <a:gs pos="75000">
                    <a:srgbClr val="5AC3FA"/>
                  </a:gs>
                </a:gsLst>
                <a:lin ang="10800000" scaled="0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/>
            <p:cNvCxnSpPr/>
            <p:nvPr userDrawn="1"/>
          </p:nvCxnSpPr>
          <p:spPr bwMode="ltGray">
            <a:xfrm rot="10800000">
              <a:off x="437932" y="4397869"/>
              <a:ext cx="5931334" cy="1"/>
            </a:xfrm>
            <a:prstGeom prst="line">
              <a:avLst/>
            </a:prstGeom>
            <a:gradFill rotWithShape="0">
              <a:gsLst>
                <a:gs pos="0">
                  <a:srgbClr val="014687"/>
                </a:gs>
                <a:gs pos="100000">
                  <a:srgbClr val="3393C2"/>
                </a:gs>
              </a:gsLst>
              <a:lin ang="2700000" scaled="1"/>
            </a:gradFill>
            <a:ln w="12700" cap="flat" cmpd="sng" algn="ctr">
              <a:gradFill flip="none" rotWithShape="1">
                <a:gsLst>
                  <a:gs pos="17000">
                    <a:srgbClr val="5AC3FA"/>
                  </a:gs>
                  <a:gs pos="0">
                    <a:srgbClr val="FFFFFF">
                      <a:alpha val="0"/>
                    </a:srgbClr>
                  </a:gs>
                  <a:gs pos="100000">
                    <a:srgbClr val="5AC3FA">
                      <a:alpha val="0"/>
                    </a:srgbClr>
                  </a:gs>
                  <a:gs pos="75000">
                    <a:srgbClr val="5AC3FA"/>
                  </a:gs>
                </a:gsLst>
                <a:lin ang="10800000" scaled="0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 userDrawn="1"/>
          </p:nvCxnSpPr>
          <p:spPr bwMode="ltGray">
            <a:xfrm rot="10800000" flipV="1">
              <a:off x="437931" y="3159290"/>
              <a:ext cx="4002190" cy="1"/>
            </a:xfrm>
            <a:prstGeom prst="line">
              <a:avLst/>
            </a:prstGeom>
            <a:gradFill rotWithShape="0">
              <a:gsLst>
                <a:gs pos="0">
                  <a:srgbClr val="014687"/>
                </a:gs>
                <a:gs pos="100000">
                  <a:srgbClr val="3393C2"/>
                </a:gs>
              </a:gsLst>
              <a:lin ang="2700000" scaled="1"/>
            </a:gradFill>
            <a:ln w="12700" cap="flat" cmpd="sng" algn="ctr">
              <a:gradFill flip="none" rotWithShape="1">
                <a:gsLst>
                  <a:gs pos="80000">
                    <a:srgbClr val="5AC3FA"/>
                  </a:gs>
                  <a:gs pos="0">
                    <a:srgbClr val="FFFFFF">
                      <a:alpha val="0"/>
                    </a:srgbClr>
                  </a:gs>
                  <a:gs pos="100000">
                    <a:srgbClr val="5AC3FA">
                      <a:alpha val="0"/>
                    </a:srgbClr>
                  </a:gs>
                  <a:gs pos="20000">
                    <a:srgbClr val="5AC3FA"/>
                  </a:gs>
                </a:gsLst>
                <a:lin ang="10800000" scaled="0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/>
            <p:cNvCxnSpPr/>
            <p:nvPr userDrawn="1"/>
          </p:nvCxnSpPr>
          <p:spPr bwMode="ltGray">
            <a:xfrm rot="10800000">
              <a:off x="437935" y="1920709"/>
              <a:ext cx="2542147" cy="1588"/>
            </a:xfrm>
            <a:prstGeom prst="line">
              <a:avLst/>
            </a:prstGeom>
            <a:gradFill rotWithShape="0">
              <a:gsLst>
                <a:gs pos="0">
                  <a:srgbClr val="014687"/>
                </a:gs>
                <a:gs pos="100000">
                  <a:srgbClr val="3393C2"/>
                </a:gs>
              </a:gsLst>
              <a:lin ang="2700000" scaled="1"/>
            </a:gradFill>
            <a:ln w="12700" cap="flat" cmpd="sng" algn="ctr">
              <a:gradFill flip="none" rotWithShape="1">
                <a:gsLst>
                  <a:gs pos="50000">
                    <a:srgbClr val="5AC3FA"/>
                  </a:gs>
                  <a:gs pos="0">
                    <a:srgbClr val="FFFFFF">
                      <a:alpha val="0"/>
                    </a:srgbClr>
                  </a:gs>
                  <a:gs pos="100000">
                    <a:srgbClr val="5AC3FA">
                      <a:alpha val="0"/>
                    </a:srgbClr>
                  </a:gs>
                </a:gsLst>
                <a:lin ang="10800000" scaled="0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/>
            <p:cNvCxnSpPr/>
            <p:nvPr userDrawn="1"/>
          </p:nvCxnSpPr>
          <p:spPr bwMode="ltGray">
            <a:xfrm>
              <a:off x="2438664" y="1307850"/>
              <a:ext cx="0" cy="5257800"/>
            </a:xfrm>
            <a:prstGeom prst="line">
              <a:avLst/>
            </a:prstGeom>
            <a:gradFill rotWithShape="0">
              <a:gsLst>
                <a:gs pos="0">
                  <a:srgbClr val="014687"/>
                </a:gs>
                <a:gs pos="100000">
                  <a:srgbClr val="3393C2"/>
                </a:gs>
              </a:gsLst>
              <a:lin ang="2700000" scaled="1"/>
            </a:gradFill>
            <a:ln w="12700" cap="flat" cmpd="sng" algn="ctr">
              <a:gradFill flip="none" rotWithShape="1">
                <a:gsLst>
                  <a:gs pos="35000">
                    <a:srgbClr val="5AC3FA"/>
                  </a:gs>
                  <a:gs pos="0">
                    <a:srgbClr val="FFFFFF">
                      <a:alpha val="0"/>
                    </a:srgbClr>
                  </a:gs>
                  <a:gs pos="100000">
                    <a:srgbClr val="5AC3FA">
                      <a:alpha val="0"/>
                    </a:srgbClr>
                  </a:gs>
                  <a:gs pos="65000">
                    <a:srgbClr val="5AC3FA"/>
                  </a:gs>
                </a:gsLst>
                <a:lin ang="16200000" scaled="0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/>
            <p:cNvCxnSpPr/>
            <p:nvPr userDrawn="1"/>
          </p:nvCxnSpPr>
          <p:spPr bwMode="ltGray">
            <a:xfrm>
              <a:off x="3962928" y="2679450"/>
              <a:ext cx="0" cy="3886200"/>
            </a:xfrm>
            <a:prstGeom prst="line">
              <a:avLst/>
            </a:prstGeom>
            <a:gradFill rotWithShape="0">
              <a:gsLst>
                <a:gs pos="0">
                  <a:srgbClr val="014687"/>
                </a:gs>
                <a:gs pos="100000">
                  <a:srgbClr val="3393C2"/>
                </a:gs>
              </a:gsLst>
              <a:lin ang="2700000" scaled="1"/>
            </a:gradFill>
            <a:ln w="12700" cap="flat" cmpd="sng" algn="ctr">
              <a:gradFill flip="none" rotWithShape="1">
                <a:gsLst>
                  <a:gs pos="35000">
                    <a:srgbClr val="5AC3FA"/>
                  </a:gs>
                  <a:gs pos="0">
                    <a:srgbClr val="FFFFFF">
                      <a:alpha val="0"/>
                    </a:srgbClr>
                  </a:gs>
                  <a:gs pos="100000">
                    <a:srgbClr val="5AC3FA">
                      <a:alpha val="0"/>
                    </a:srgbClr>
                  </a:gs>
                  <a:gs pos="65000">
                    <a:srgbClr val="5AC3FA"/>
                  </a:gs>
                </a:gsLst>
                <a:lin ang="16200000" scaled="0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/>
            <p:cNvCxnSpPr/>
            <p:nvPr userDrawn="1"/>
          </p:nvCxnSpPr>
          <p:spPr bwMode="ltGray">
            <a:xfrm>
              <a:off x="5487192" y="3749298"/>
              <a:ext cx="0" cy="2816352"/>
            </a:xfrm>
            <a:prstGeom prst="line">
              <a:avLst/>
            </a:prstGeom>
            <a:gradFill rotWithShape="0">
              <a:gsLst>
                <a:gs pos="0">
                  <a:srgbClr val="014687"/>
                </a:gs>
                <a:gs pos="100000">
                  <a:srgbClr val="3393C2"/>
                </a:gs>
              </a:gsLst>
              <a:lin ang="2700000" scaled="1"/>
            </a:gradFill>
            <a:ln w="12700" cap="flat" cmpd="sng" algn="ctr">
              <a:gradFill flip="none" rotWithShape="1">
                <a:gsLst>
                  <a:gs pos="35000">
                    <a:srgbClr val="5AC3FA"/>
                  </a:gs>
                  <a:gs pos="0">
                    <a:srgbClr val="FFFFFF">
                      <a:alpha val="0"/>
                    </a:srgbClr>
                  </a:gs>
                  <a:gs pos="100000">
                    <a:srgbClr val="5AC3FA">
                      <a:alpha val="0"/>
                    </a:srgbClr>
                  </a:gs>
                  <a:gs pos="65000">
                    <a:srgbClr val="5AC3FA"/>
                  </a:gs>
                </a:gsLst>
                <a:lin ang="16200000" scaled="0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00400" y="1911774"/>
            <a:ext cx="5029200" cy="457200"/>
          </a:xfrm>
        </p:spPr>
        <p:txBody>
          <a:bodyPr wrap="square" anchor="t"/>
          <a:lstStyle>
            <a:lvl1pPr marL="0" indent="0" algn="r">
              <a:def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Demo Title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7633160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s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sri logo_big_w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488163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722376"/>
            <a:ext cx="7315200" cy="48463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1947672"/>
            <a:ext cx="6629400" cy="3429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5536" r:id="rId1"/>
    <p:sldLayoutId id="2147485537" r:id="rId2"/>
    <p:sldLayoutId id="2147485538" r:id="rId3"/>
    <p:sldLayoutId id="2147485539" r:id="rId4"/>
    <p:sldLayoutId id="2147485540" r:id="rId5"/>
    <p:sldLayoutId id="2147485541" r:id="rId6"/>
    <p:sldLayoutId id="2147485542" r:id="rId7"/>
    <p:sldLayoutId id="2147485543" r:id="rId8"/>
    <p:sldLayoutId id="2147485545" r:id="rId9"/>
    <p:sldLayoutId id="2147485547" r:id="rId10"/>
    <p:sldLayoutId id="2147485548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Arial"/>
        </a:defRPr>
      </a:lvl1pPr>
    </p:titleStyle>
    <p:bodyStyle>
      <a:lvl1pPr marL="176213" indent="-176213" algn="l" defTabSz="457200" rtl="0" eaLnBrk="1" latinLnBrk="0" hangingPunct="1">
        <a:lnSpc>
          <a:spcPts val="2400"/>
        </a:lnSpc>
        <a:spcBef>
          <a:spcPts val="300"/>
        </a:spcBef>
        <a:spcAft>
          <a:spcPts val="600"/>
        </a:spcAft>
        <a:buClr>
          <a:schemeClr val="tx1">
            <a:lumMod val="65000"/>
          </a:schemeClr>
        </a:buClr>
        <a:buSzPct val="80000"/>
        <a:buFont typeface="Arial"/>
        <a:buChar char="•"/>
        <a:defRPr sz="2000" b="1" kern="1200">
          <a:solidFill>
            <a:schemeClr val="tx1"/>
          </a:solidFill>
          <a:latin typeface="+mn-lt"/>
          <a:ea typeface="+mn-ea"/>
          <a:cs typeface="Arial"/>
        </a:defRPr>
      </a:lvl1pPr>
      <a:lvl2pPr marL="457200" indent="-173736" algn="l" defTabSz="457200" rtl="0" eaLnBrk="1" latinLnBrk="0" hangingPunct="1">
        <a:lnSpc>
          <a:spcPts val="2200"/>
        </a:lnSpc>
        <a:spcBef>
          <a:spcPts val="0"/>
        </a:spcBef>
        <a:spcAft>
          <a:spcPts val="600"/>
        </a:spcAft>
        <a:buClr>
          <a:schemeClr val="tx1">
            <a:lumMod val="65000"/>
          </a:schemeClr>
        </a:buClr>
        <a:buSzPct val="80000"/>
        <a:buFont typeface="Lucida Grande"/>
        <a:buChar char="-"/>
        <a:defRPr sz="1800" b="1" kern="1200">
          <a:solidFill>
            <a:schemeClr val="tx1"/>
          </a:solidFill>
          <a:latin typeface="+mn-lt"/>
          <a:ea typeface="+mn-ea"/>
          <a:cs typeface="Arial"/>
        </a:defRPr>
      </a:lvl2pPr>
      <a:lvl3pPr marL="795528" indent="-173736" algn="l" defTabSz="457200" rtl="0" eaLnBrk="1" latinLnBrk="0" hangingPunct="1">
        <a:lnSpc>
          <a:spcPts val="2000"/>
        </a:lnSpc>
        <a:spcBef>
          <a:spcPts val="0"/>
        </a:spcBef>
        <a:spcAft>
          <a:spcPts val="600"/>
        </a:spcAft>
        <a:buClr>
          <a:schemeClr val="tx1">
            <a:lumMod val="65000"/>
          </a:schemeClr>
        </a:buClr>
        <a:buSzPct val="80000"/>
        <a:buFont typeface="Lucida Grande"/>
        <a:buChar char="-"/>
        <a:defRPr sz="1600" b="1" kern="1200">
          <a:solidFill>
            <a:schemeClr val="tx1"/>
          </a:solidFill>
          <a:latin typeface="+mn-lt"/>
          <a:ea typeface="+mn-ea"/>
          <a:cs typeface="Arial"/>
        </a:defRPr>
      </a:lvl3pPr>
      <a:lvl4pPr marL="1216152" indent="-173736" algn="l" defTabSz="4572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Clr>
          <a:schemeClr val="tx1">
            <a:lumMod val="65000"/>
          </a:schemeClr>
        </a:buClr>
        <a:buSzPct val="80000"/>
        <a:buFont typeface="Lucida Grande"/>
        <a:buChar char="-"/>
        <a:defRPr sz="1400" b="1" kern="1200">
          <a:solidFill>
            <a:schemeClr val="tx1"/>
          </a:solidFill>
          <a:latin typeface="+mn-lt"/>
          <a:ea typeface="+mn-ea"/>
          <a:cs typeface="Arial"/>
        </a:defRPr>
      </a:lvl4pPr>
      <a:lvl5pPr marL="1546225" indent="-176213" algn="l" defTabSz="457200" rtl="0" eaLnBrk="1" latinLnBrk="0" hangingPunct="1">
        <a:lnSpc>
          <a:spcPts val="1900"/>
        </a:lnSpc>
        <a:spcBef>
          <a:spcPts val="0"/>
        </a:spcBef>
        <a:spcAft>
          <a:spcPts val="600"/>
        </a:spcAft>
        <a:buClr>
          <a:schemeClr val="tx1">
            <a:lumMod val="65000"/>
          </a:schemeClr>
        </a:buClr>
        <a:buSzPct val="80000"/>
        <a:buFont typeface="Lucida Grande"/>
        <a:buChar char="-"/>
        <a:defRPr sz="1400" b="1" kern="1200">
          <a:solidFill>
            <a:schemeClr val="tx1"/>
          </a:solidFill>
          <a:latin typeface="+mn-lt"/>
          <a:ea typeface="+mn-ea"/>
          <a:cs typeface="Arial"/>
        </a:defRPr>
      </a:lvl5pPr>
      <a:lvl6pPr marL="1773238" indent="-177800" algn="l" defTabSz="401638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tabLst>
          <a:tab pos="1484313" algn="l"/>
        </a:tabLst>
        <a:defRPr sz="1400" b="1" kern="1200">
          <a:solidFill>
            <a:schemeClr val="tx1"/>
          </a:solidFill>
          <a:latin typeface="Arial"/>
          <a:ea typeface="+mn-ea"/>
          <a:cs typeface="Arial"/>
        </a:defRPr>
      </a:lvl6pPr>
      <a:lvl7pPr marL="2062163" indent="-1762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7pPr>
      <a:lvl8pPr marL="2286000" indent="-173038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8pPr>
      <a:lvl9pPr marL="2452688" indent="-1635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esriurl.com/OSMEditor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esriosmeditor.codeplex.com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532307" y="3011270"/>
            <a:ext cx="7219807" cy="702223"/>
          </a:xfrm>
        </p:spPr>
        <p:txBody>
          <a:bodyPr/>
          <a:lstStyle/>
          <a:p>
            <a:r>
              <a:rPr lang="en-US" sz="3200" dirty="0" smtClean="0"/>
              <a:t>Integration </a:t>
            </a:r>
            <a:r>
              <a:rPr lang="en-US" sz="3200" dirty="0"/>
              <a:t>of </a:t>
            </a:r>
            <a:r>
              <a:rPr lang="en-US" sz="3200" dirty="0" err="1"/>
              <a:t>OpenStreetMap</a:t>
            </a:r>
            <a:r>
              <a:rPr lang="en-US" sz="3200" dirty="0"/>
              <a:t> into ArcGIS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Al Pascual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0096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1938" y="2648197"/>
            <a:ext cx="5225143" cy="997528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r>
              <a:rPr lang="en-US" sz="2400" b="1" dirty="0" smtClean="0">
                <a:ea typeface="+mn-ea"/>
                <a:cs typeface="+mn-cs"/>
              </a:rPr>
              <a:t>What’s ArcGIS for </a:t>
            </a:r>
            <a:r>
              <a:rPr lang="en-US" sz="2400" b="1" dirty="0" err="1" smtClean="0">
                <a:ea typeface="+mn-ea"/>
                <a:cs typeface="+mn-cs"/>
              </a:rPr>
              <a:t>OpenStreetMap</a:t>
            </a:r>
            <a:r>
              <a:rPr lang="en-US" sz="2400" b="1" dirty="0" smtClean="0"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42194684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ArcGIS Editor for OpenStreetMap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Edit OpenStreetMap using the rich editing experience of </a:t>
            </a:r>
            <a:r>
              <a:rPr lang="en-US" dirty="0" smtClean="0"/>
              <a:t>ArcGIS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Download portion of OSM to local geodatabase.</a:t>
            </a:r>
          </a:p>
          <a:p>
            <a:r>
              <a:rPr lang="en-US" dirty="0" smtClean="0"/>
              <a:t>Editing </a:t>
            </a:r>
            <a:r>
              <a:rPr lang="en-US" dirty="0"/>
              <a:t>experience leveraging ArcGIS </a:t>
            </a:r>
            <a:r>
              <a:rPr lang="en-US" dirty="0" smtClean="0"/>
              <a:t>templates</a:t>
            </a:r>
            <a:r>
              <a:rPr lang="en-US" dirty="0"/>
              <a:t>.</a:t>
            </a:r>
          </a:p>
          <a:p>
            <a:r>
              <a:rPr lang="en-US" dirty="0" smtClean="0"/>
              <a:t>Uploading </a:t>
            </a:r>
            <a:r>
              <a:rPr lang="en-US" dirty="0"/>
              <a:t>change sets to </a:t>
            </a:r>
            <a:r>
              <a:rPr lang="en-US" dirty="0" smtClean="0"/>
              <a:t>OSM</a:t>
            </a:r>
            <a:endParaRPr lang="en-US" sz="2000" dirty="0" smtClean="0"/>
          </a:p>
        </p:txBody>
      </p:sp>
      <p:grpSp>
        <p:nvGrpSpPr>
          <p:cNvPr id="12" name="Group 11"/>
          <p:cNvGrpSpPr/>
          <p:nvPr/>
        </p:nvGrpSpPr>
        <p:grpSpPr>
          <a:xfrm>
            <a:off x="4652570" y="3494117"/>
            <a:ext cx="3956858" cy="2926080"/>
            <a:chOff x="5638222" y="2356398"/>
            <a:chExt cx="3284105" cy="2409566"/>
          </a:xfrm>
        </p:grpSpPr>
        <p:sp>
          <p:nvSpPr>
            <p:cNvPr id="10" name="Rounded Rectangle 9"/>
            <p:cNvSpPr/>
            <p:nvPr/>
          </p:nvSpPr>
          <p:spPr>
            <a:xfrm>
              <a:off x="5638222" y="2356398"/>
              <a:ext cx="3284105" cy="2409566"/>
            </a:xfrm>
            <a:prstGeom prst="roundRect">
              <a:avLst>
                <a:gd name="adj" fmla="val 1956"/>
              </a:avLst>
            </a:prstGeom>
            <a:gradFill flip="none" rotWithShape="1">
              <a:gsLst>
                <a:gs pos="95000">
                  <a:srgbClr val="003367">
                    <a:alpha val="25000"/>
                  </a:srgbClr>
                </a:gs>
                <a:gs pos="0">
                  <a:srgbClr val="5AC3FA">
                    <a:alpha val="20000"/>
                  </a:srgbClr>
                </a:gs>
                <a:gs pos="20000">
                  <a:srgbClr val="051932">
                    <a:alpha val="20000"/>
                  </a:srgbClr>
                </a:gs>
                <a:gs pos="73000">
                  <a:srgbClr val="051932">
                    <a:alpha val="30000"/>
                  </a:srgbClr>
                </a:gs>
              </a:gsLst>
              <a:lin ang="16200000" scaled="0"/>
              <a:tileRect/>
            </a:gradFill>
            <a:ln w="3175" cap="flat" cmpd="sng" algn="ctr">
              <a:solidFill>
                <a:srgbClr val="5AC3FA">
                  <a:alpha val="7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796" tIns="45898" rIns="91796" bIns="45898" numCol="1" rtlCol="0" anchor="ctr" anchorCtr="0" compatLnSpc="1">
              <a:prstTxWarp prst="textNoShape">
                <a:avLst/>
              </a:prstTxWarp>
            </a:bodyPr>
            <a:lstStyle/>
            <a:p>
              <a:pPr defTabSz="917954"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704552" y="2419349"/>
              <a:ext cx="3153698" cy="22669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" name="Group 12"/>
          <p:cNvGrpSpPr>
            <a:grpSpLocks noChangeAspect="1"/>
          </p:cNvGrpSpPr>
          <p:nvPr/>
        </p:nvGrpSpPr>
        <p:grpSpPr>
          <a:xfrm>
            <a:off x="1020548" y="4573456"/>
            <a:ext cx="3198836" cy="1934989"/>
            <a:chOff x="5873750" y="4309889"/>
            <a:chExt cx="2868468" cy="1606002"/>
          </a:xfrm>
        </p:grpSpPr>
        <p:sp>
          <p:nvSpPr>
            <p:cNvPr id="11" name="Rounded Rectangle 10"/>
            <p:cNvSpPr/>
            <p:nvPr/>
          </p:nvSpPr>
          <p:spPr>
            <a:xfrm>
              <a:off x="5873750" y="4309889"/>
              <a:ext cx="2868468" cy="1606002"/>
            </a:xfrm>
            <a:prstGeom prst="roundRect">
              <a:avLst>
                <a:gd name="adj" fmla="val 1956"/>
              </a:avLst>
            </a:prstGeom>
            <a:gradFill flip="none" rotWithShape="1">
              <a:gsLst>
                <a:gs pos="95000">
                  <a:srgbClr val="003367">
                    <a:alpha val="25000"/>
                  </a:srgbClr>
                </a:gs>
                <a:gs pos="0">
                  <a:srgbClr val="5AC3FA">
                    <a:alpha val="20000"/>
                  </a:srgbClr>
                </a:gs>
                <a:gs pos="20000">
                  <a:srgbClr val="051932">
                    <a:alpha val="20000"/>
                  </a:srgbClr>
                </a:gs>
                <a:gs pos="73000">
                  <a:srgbClr val="051932">
                    <a:alpha val="30000"/>
                  </a:srgbClr>
                </a:gs>
              </a:gsLst>
              <a:lin ang="16200000" scaled="0"/>
              <a:tileRect/>
            </a:gradFill>
            <a:ln w="3175" cap="flat" cmpd="sng" algn="ctr">
              <a:solidFill>
                <a:srgbClr val="5AC3FA">
                  <a:alpha val="7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796" tIns="45898" rIns="91796" bIns="45898" numCol="1" rtlCol="0" anchor="ctr" anchorCtr="0" compatLnSpc="1">
              <a:prstTxWarp prst="textNoShape">
                <a:avLst/>
              </a:prstTxWarp>
            </a:bodyPr>
            <a:lstStyle/>
            <a:p>
              <a:pPr defTabSz="917954"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931807" y="4362450"/>
              <a:ext cx="2735943" cy="148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" name="Group 13"/>
          <p:cNvGrpSpPr>
            <a:grpSpLocks noChangeAspect="1"/>
          </p:cNvGrpSpPr>
          <p:nvPr/>
        </p:nvGrpSpPr>
        <p:grpSpPr>
          <a:xfrm>
            <a:off x="2061407" y="3683207"/>
            <a:ext cx="3517837" cy="1021276"/>
            <a:chOff x="5638223" y="1386580"/>
            <a:chExt cx="3214832" cy="899419"/>
          </a:xfrm>
        </p:grpSpPr>
        <p:sp>
          <p:nvSpPr>
            <p:cNvPr id="9" name="Rounded Rectangle 8"/>
            <p:cNvSpPr/>
            <p:nvPr/>
          </p:nvSpPr>
          <p:spPr>
            <a:xfrm>
              <a:off x="5638223" y="1386580"/>
              <a:ext cx="3214832" cy="899419"/>
            </a:xfrm>
            <a:prstGeom prst="roundRect">
              <a:avLst>
                <a:gd name="adj" fmla="val 1956"/>
              </a:avLst>
            </a:prstGeom>
            <a:gradFill flip="none" rotWithShape="1">
              <a:gsLst>
                <a:gs pos="95000">
                  <a:srgbClr val="003367">
                    <a:alpha val="25000"/>
                  </a:srgbClr>
                </a:gs>
                <a:gs pos="0">
                  <a:srgbClr val="5AC3FA">
                    <a:alpha val="20000"/>
                  </a:srgbClr>
                </a:gs>
                <a:gs pos="20000">
                  <a:srgbClr val="051932">
                    <a:alpha val="20000"/>
                  </a:srgbClr>
                </a:gs>
                <a:gs pos="73000">
                  <a:srgbClr val="051932">
                    <a:alpha val="30000"/>
                  </a:srgbClr>
                </a:gs>
              </a:gsLst>
              <a:lin ang="16200000" scaled="0"/>
              <a:tileRect/>
            </a:gradFill>
            <a:ln w="3175" cap="flat" cmpd="sng" algn="ctr">
              <a:solidFill>
                <a:srgbClr val="5AC3FA">
                  <a:alpha val="7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796" tIns="45898" rIns="91796" bIns="45898" numCol="1" rtlCol="0" anchor="ctr" anchorCtr="0" compatLnSpc="1">
              <a:prstTxWarp prst="textNoShape">
                <a:avLst/>
              </a:prstTxWarp>
            </a:bodyPr>
            <a:lstStyle/>
            <a:p>
              <a:pPr defTabSz="917954"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729289" y="1471613"/>
              <a:ext cx="3033711" cy="7107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Road Ahead – ArcGIS Editor for OpenStreetMap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Version 1.1 released April</a:t>
            </a:r>
          </a:p>
          <a:p>
            <a:r>
              <a:rPr lang="en-US" dirty="0" smtClean="0"/>
              <a:t>Version 2.0 alpha released now</a:t>
            </a:r>
          </a:p>
          <a:p>
            <a:pPr lvl="1"/>
            <a:endParaRPr lang="en-US" dirty="0"/>
          </a:p>
          <a:p>
            <a:r>
              <a:rPr lang="en-US" dirty="0"/>
              <a:t>Download: </a:t>
            </a: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esriurl.com/OSMEditor</a:t>
            </a:r>
            <a:r>
              <a:rPr lang="en-US" dirty="0" smtClean="0"/>
              <a:t>  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27751" y="2218377"/>
            <a:ext cx="4055887" cy="2850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/>
          <a:srcRect t="14430" b="7143"/>
          <a:stretch>
            <a:fillRect/>
          </a:stretch>
        </p:blipFill>
        <p:spPr bwMode="auto">
          <a:xfrm>
            <a:off x="2296028" y="3586584"/>
            <a:ext cx="3946374" cy="2321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905" y="1934524"/>
            <a:ext cx="2706036" cy="2226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729013" y="1584553"/>
            <a:ext cx="1167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Flex Viewer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21780" y="5981741"/>
            <a:ext cx="21771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ArcGIS Explorer Online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34816" y="1780635"/>
            <a:ext cx="15488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ArcGIS Desktop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OpenStreetMap in ArcGIS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2924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OpenStreetMap</a:t>
            </a:r>
            <a:r>
              <a:rPr lang="en-US" dirty="0" smtClean="0"/>
              <a:t> in ArcGIS Server 10</a:t>
            </a:r>
            <a:endParaRPr lang="en-US" dirty="0"/>
          </a:p>
        </p:txBody>
      </p:sp>
      <p:sp>
        <p:nvSpPr>
          <p:cNvPr id="8" name="TextBox 36"/>
          <p:cNvSpPr txBox="1">
            <a:spLocks noChangeArrowheads="1"/>
          </p:cNvSpPr>
          <p:nvPr/>
        </p:nvSpPr>
        <p:spPr bwMode="auto">
          <a:xfrm>
            <a:off x="5193967" y="3646785"/>
            <a:ext cx="114326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100" dirty="0" smtClean="0"/>
              <a:t>Mobile Devices</a:t>
            </a:r>
            <a:endParaRPr lang="en-US" sz="1100" dirty="0"/>
          </a:p>
        </p:txBody>
      </p:sp>
      <p:sp>
        <p:nvSpPr>
          <p:cNvPr id="9" name="TextBox 36"/>
          <p:cNvSpPr txBox="1">
            <a:spLocks noChangeArrowheads="1"/>
          </p:cNvSpPr>
          <p:nvPr/>
        </p:nvSpPr>
        <p:spPr bwMode="auto">
          <a:xfrm>
            <a:off x="3642748" y="2197034"/>
            <a:ext cx="110158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100" dirty="0" smtClean="0"/>
              <a:t>Web Browsers</a:t>
            </a:r>
            <a:endParaRPr lang="en-US" sz="1100" dirty="0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541959" y="3547135"/>
            <a:ext cx="70243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100" dirty="0" smtClean="0"/>
              <a:t>Desktop</a:t>
            </a:r>
            <a:endParaRPr lang="en-US" sz="1100" dirty="0"/>
          </a:p>
        </p:txBody>
      </p:sp>
      <p:pic>
        <p:nvPicPr>
          <p:cNvPr id="12" name="Picture 71" descr="cloud_0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2029" y="3562442"/>
            <a:ext cx="1013344" cy="639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screenshot_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405" y="2490070"/>
            <a:ext cx="673100" cy="501650"/>
          </a:xfrm>
          <a:prstGeom prst="rect">
            <a:avLst/>
          </a:prstGeom>
        </p:spPr>
      </p:pic>
      <p:sp>
        <p:nvSpPr>
          <p:cNvPr id="15" name="AutoShape 61"/>
          <p:cNvSpPr>
            <a:spLocks noChangeArrowheads="1"/>
          </p:cNvSpPr>
          <p:nvPr/>
        </p:nvSpPr>
        <p:spPr bwMode="auto">
          <a:xfrm>
            <a:off x="3865279" y="4762491"/>
            <a:ext cx="740451" cy="452875"/>
          </a:xfrm>
          <a:prstGeom prst="roundRect">
            <a:avLst>
              <a:gd name="adj" fmla="val 5446"/>
            </a:avLst>
          </a:prstGeom>
          <a:solidFill>
            <a:srgbClr val="D4F08B"/>
          </a:solidFill>
          <a:ln w="25400" cap="flat" cmpd="sng" algn="ctr">
            <a:solidFill>
              <a:srgbClr val="A3CA4B"/>
            </a:solidFill>
            <a:prstDash val="solid"/>
            <a:round/>
            <a:headEnd type="none" w="med" len="med"/>
            <a:tailEnd type="none" w="med" len="med"/>
          </a:ln>
          <a:effectLst>
            <a:outerShdw dist="25400" dir="5400000">
              <a:srgbClr val="000000">
                <a:alpha val="20000"/>
              </a:srgb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 dirty="0" smtClean="0">
                <a:solidFill>
                  <a:schemeClr val="bg1"/>
                </a:solidFill>
                <a:latin typeface="Arial" charset="0"/>
                <a:ea typeface="ＭＳ Ｐゴシック" pitchFamily="16" charset="-128"/>
              </a:rPr>
              <a:t>Feature</a:t>
            </a:r>
          </a:p>
          <a:p>
            <a:pPr algn="ctr"/>
            <a:r>
              <a:rPr lang="en-US" sz="1000" dirty="0" smtClean="0">
                <a:solidFill>
                  <a:schemeClr val="bg1"/>
                </a:solidFill>
                <a:latin typeface="Arial" charset="0"/>
                <a:ea typeface="ＭＳ Ｐゴシック" pitchFamily="16" charset="-128"/>
              </a:rPr>
              <a:t>Service</a:t>
            </a:r>
            <a:endParaRPr lang="en-US" sz="1000" dirty="0">
              <a:solidFill>
                <a:schemeClr val="bg1"/>
              </a:solidFill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6" name="Picture 15" descr="tower_com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1087" y="2902870"/>
            <a:ext cx="758825" cy="644525"/>
          </a:xfrm>
          <a:prstGeom prst="rect">
            <a:avLst/>
          </a:prstGeom>
        </p:spPr>
      </p:pic>
      <p:pic>
        <p:nvPicPr>
          <p:cNvPr id="17" name="Picture 93" descr="iphone_map.pn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293941" y="2916406"/>
            <a:ext cx="458289" cy="685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cell_phone_02_or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8234" y="3046661"/>
            <a:ext cx="390804" cy="604222"/>
          </a:xfrm>
          <a:prstGeom prst="rect">
            <a:avLst/>
          </a:prstGeom>
        </p:spPr>
      </p:pic>
      <p:sp>
        <p:nvSpPr>
          <p:cNvPr id="19" name="Left-Right Arrow 18"/>
          <p:cNvSpPr/>
          <p:nvPr/>
        </p:nvSpPr>
        <p:spPr bwMode="auto">
          <a:xfrm rot="5400000" flipV="1">
            <a:off x="3978335" y="4384297"/>
            <a:ext cx="480429" cy="151458"/>
          </a:xfrm>
          <a:prstGeom prst="leftRightArrow">
            <a:avLst>
              <a:gd name="adj1" fmla="val 42475"/>
              <a:gd name="adj2" fmla="val 78573"/>
            </a:avLst>
          </a:prstGeom>
          <a:solidFill>
            <a:srgbClr val="9AE1F7"/>
          </a:solidFill>
          <a:ln w="12700" cap="flat" cmpd="sng" algn="ctr">
            <a:solidFill>
              <a:srgbClr val="5EB4E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45071" tIns="22535" rIns="45071" bIns="22535" anchor="ctr"/>
          <a:lstStyle/>
          <a:p>
            <a:pPr algn="ctr" defTabSz="91426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16" charset="-128"/>
              </a:rPr>
              <a:t>  </a:t>
            </a:r>
          </a:p>
        </p:txBody>
      </p:sp>
      <p:sp>
        <p:nvSpPr>
          <p:cNvPr id="20" name="Left-Right Arrow 19"/>
          <p:cNvSpPr/>
          <p:nvPr/>
        </p:nvSpPr>
        <p:spPr bwMode="auto">
          <a:xfrm rot="5400000" flipV="1">
            <a:off x="3978336" y="3212613"/>
            <a:ext cx="480429" cy="151458"/>
          </a:xfrm>
          <a:prstGeom prst="leftRightArrow">
            <a:avLst>
              <a:gd name="adj1" fmla="val 42475"/>
              <a:gd name="adj2" fmla="val 78573"/>
            </a:avLst>
          </a:prstGeom>
          <a:solidFill>
            <a:srgbClr val="9AE1F7"/>
          </a:solidFill>
          <a:ln w="12700" cap="flat" cmpd="sng" algn="ctr">
            <a:solidFill>
              <a:srgbClr val="5EB4E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45071" tIns="22535" rIns="45071" bIns="22535" anchor="ctr"/>
          <a:lstStyle/>
          <a:p>
            <a:pPr algn="ctr" defTabSz="91426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16" charset="-128"/>
              </a:rPr>
              <a:t>  </a:t>
            </a:r>
          </a:p>
        </p:txBody>
      </p:sp>
      <p:sp>
        <p:nvSpPr>
          <p:cNvPr id="21" name="Left-Right Arrow 20"/>
          <p:cNvSpPr/>
          <p:nvPr/>
        </p:nvSpPr>
        <p:spPr bwMode="auto">
          <a:xfrm rot="2353307" flipV="1">
            <a:off x="3206910" y="3659576"/>
            <a:ext cx="480429" cy="151458"/>
          </a:xfrm>
          <a:prstGeom prst="leftRightArrow">
            <a:avLst>
              <a:gd name="adj1" fmla="val 42475"/>
              <a:gd name="adj2" fmla="val 78573"/>
            </a:avLst>
          </a:prstGeom>
          <a:solidFill>
            <a:srgbClr val="9AE1F7"/>
          </a:solidFill>
          <a:ln w="12700" cap="flat" cmpd="sng" algn="ctr">
            <a:solidFill>
              <a:srgbClr val="5EB4E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45071" tIns="22535" rIns="45071" bIns="22535" anchor="ctr"/>
          <a:lstStyle/>
          <a:p>
            <a:pPr algn="ctr" defTabSz="91426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16" charset="-128"/>
              </a:rPr>
              <a:t>  </a:t>
            </a:r>
          </a:p>
        </p:txBody>
      </p:sp>
      <p:sp>
        <p:nvSpPr>
          <p:cNvPr id="22" name="Left-Right Arrow 21"/>
          <p:cNvSpPr/>
          <p:nvPr/>
        </p:nvSpPr>
        <p:spPr bwMode="auto">
          <a:xfrm rot="19482264" flipV="1">
            <a:off x="4722308" y="3557977"/>
            <a:ext cx="480429" cy="151458"/>
          </a:xfrm>
          <a:prstGeom prst="leftRightArrow">
            <a:avLst>
              <a:gd name="adj1" fmla="val 42475"/>
              <a:gd name="adj2" fmla="val 78573"/>
            </a:avLst>
          </a:prstGeom>
          <a:solidFill>
            <a:srgbClr val="9AE1F7"/>
          </a:solidFill>
          <a:ln w="12700" cap="flat" cmpd="sng" algn="ctr">
            <a:solidFill>
              <a:srgbClr val="5EB4E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45071" tIns="22535" rIns="45071" bIns="22535" anchor="ctr"/>
          <a:lstStyle/>
          <a:p>
            <a:pPr algn="ctr" defTabSz="91426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16" charset="-128"/>
              </a:rPr>
              <a:t>  </a:t>
            </a:r>
          </a:p>
        </p:txBody>
      </p:sp>
      <p:grpSp>
        <p:nvGrpSpPr>
          <p:cNvPr id="23" name="Group 102"/>
          <p:cNvGrpSpPr>
            <a:grpSpLocks/>
          </p:cNvGrpSpPr>
          <p:nvPr/>
        </p:nvGrpSpPr>
        <p:grpSpPr bwMode="auto">
          <a:xfrm>
            <a:off x="4531793" y="4849680"/>
            <a:ext cx="689709" cy="654035"/>
            <a:chOff x="4393651" y="413670"/>
            <a:chExt cx="722931" cy="676217"/>
          </a:xfrm>
        </p:grpSpPr>
        <p:pic>
          <p:nvPicPr>
            <p:cNvPr id="24" name="Picture 101" descr="database_org.png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393651" y="413670"/>
              <a:ext cx="539750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92" descr="layers_blu.png"/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662563" y="610503"/>
              <a:ext cx="454019" cy="479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6882770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t="1616"/>
          <a:stretch>
            <a:fillRect/>
          </a:stretch>
        </p:blipFill>
        <p:spPr bwMode="auto">
          <a:xfrm>
            <a:off x="0" y="1474790"/>
            <a:ext cx="9156266" cy="5383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53961" y="250364"/>
            <a:ext cx="7315200" cy="484187"/>
          </a:xfrm>
        </p:spPr>
        <p:txBody>
          <a:bodyPr/>
          <a:lstStyle/>
          <a:p>
            <a:r>
              <a:rPr lang="en-US" dirty="0" smtClean="0"/>
              <a:t>Worldwide, shared data…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3588773" y="3279058"/>
            <a:ext cx="294968" cy="147484"/>
          </a:xfrm>
          <a:prstGeom prst="ellipse">
            <a:avLst/>
          </a:prstGeom>
          <a:solidFill>
            <a:schemeClr val="accent2">
              <a:lumMod val="50000"/>
            </a:schemeClr>
          </a:solidFill>
          <a:ln w="19050">
            <a:solidFill>
              <a:schemeClr val="accent3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5" name="Arc 14"/>
          <p:cNvSpPr/>
          <p:nvPr/>
        </p:nvSpPr>
        <p:spPr bwMode="auto">
          <a:xfrm>
            <a:off x="3647770" y="1710812"/>
            <a:ext cx="879985" cy="3288890"/>
          </a:xfrm>
          <a:prstGeom prst="arc">
            <a:avLst>
              <a:gd name="adj1" fmla="val 15081497"/>
              <a:gd name="adj2" fmla="val 332540"/>
            </a:avLst>
          </a:prstGeom>
          <a:noFill/>
          <a:ln w="7620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triangle" w="med" len="med"/>
            <a:tailEnd type="triangle" w="med" len="med"/>
          </a:ln>
          <a:effectLst>
            <a:outerShdw blurRad="50800" dist="38100" dir="5400000" algn="t" rotWithShape="0">
              <a:prstClr val="black">
                <a:alpha val="81000"/>
              </a:prstClr>
            </a:outerShdw>
          </a:effectLst>
          <a:scene3d>
            <a:camera prst="orthographicFront">
              <a:rot lat="0" lon="10800000" rev="0"/>
            </a:camera>
            <a:lightRig rig="threePt" dir="t"/>
          </a:scene3d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gis_web_globe_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5368" y="963185"/>
            <a:ext cx="1962035" cy="1857591"/>
          </a:xfrm>
          <a:prstGeom prst="rect">
            <a:avLst/>
          </a:prstGeom>
        </p:spPr>
      </p:pic>
      <p:sp>
        <p:nvSpPr>
          <p:cNvPr id="18" name="Oval 17"/>
          <p:cNvSpPr/>
          <p:nvPr/>
        </p:nvSpPr>
        <p:spPr bwMode="auto">
          <a:xfrm>
            <a:off x="516193" y="4748981"/>
            <a:ext cx="294968" cy="147484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9050">
            <a:solidFill>
              <a:schemeClr val="accent3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6" name="Arc 15"/>
          <p:cNvSpPr/>
          <p:nvPr/>
        </p:nvSpPr>
        <p:spPr bwMode="auto">
          <a:xfrm>
            <a:off x="-3067665" y="1474838"/>
            <a:ext cx="7521678" cy="6735097"/>
          </a:xfrm>
          <a:prstGeom prst="arc">
            <a:avLst>
              <a:gd name="adj1" fmla="val 16200000"/>
              <a:gd name="adj2" fmla="val 4"/>
            </a:avLst>
          </a:prstGeom>
          <a:noFill/>
          <a:ln w="76200" cap="flat" cmpd="sng" algn="ctr">
            <a:solidFill>
              <a:schemeClr val="accent1"/>
            </a:solidFill>
            <a:prstDash val="solid"/>
            <a:round/>
            <a:headEnd type="triangle" w="med" len="med"/>
            <a:tailEnd type="triangle" w="med" len="med"/>
          </a:ln>
          <a:effectLst>
            <a:outerShdw blurRad="50800" dist="38100" dir="5400000" algn="t" rotWithShape="0">
              <a:prstClr val="black">
                <a:alpha val="81000"/>
              </a:prstClr>
            </a:outerShdw>
          </a:effectLst>
          <a:scene3d>
            <a:camera prst="orthographicFront">
              <a:rot lat="0" lon="10800000" rev="0"/>
            </a:camera>
            <a:lightRig rig="threePt" dir="t"/>
          </a:scene3d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 bwMode="auto">
          <a:xfrm>
            <a:off x="2113935" y="5771536"/>
            <a:ext cx="294968" cy="147484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9050">
            <a:solidFill>
              <a:schemeClr val="accent3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3" name="Arc 12"/>
          <p:cNvSpPr/>
          <p:nvPr/>
        </p:nvSpPr>
        <p:spPr bwMode="auto">
          <a:xfrm>
            <a:off x="634181" y="1799303"/>
            <a:ext cx="3323301" cy="8087033"/>
          </a:xfrm>
          <a:prstGeom prst="arc">
            <a:avLst/>
          </a:prstGeom>
          <a:noFill/>
          <a:ln w="762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triangle" w="med" len="med"/>
            <a:tailEnd type="triangle" w="med" len="med"/>
          </a:ln>
          <a:effectLst>
            <a:outerShdw blurRad="50800" dist="38100" dir="5400000" algn="t" rotWithShape="0">
              <a:prstClr val="black">
                <a:alpha val="81000"/>
              </a:prstClr>
            </a:outerShdw>
          </a:effectLst>
          <a:scene3d>
            <a:camera prst="orthographicFront">
              <a:rot lat="0" lon="10800000" rev="0"/>
            </a:camera>
            <a:lightRig rig="threePt" dir="t"/>
          </a:scene3d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 bwMode="auto">
          <a:xfrm>
            <a:off x="4606412" y="6390968"/>
            <a:ext cx="294968" cy="147484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9050">
            <a:solidFill>
              <a:schemeClr val="accent3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4" name="Arc 13"/>
          <p:cNvSpPr/>
          <p:nvPr/>
        </p:nvSpPr>
        <p:spPr bwMode="auto">
          <a:xfrm>
            <a:off x="2261421" y="1268360"/>
            <a:ext cx="3288890" cy="5589640"/>
          </a:xfrm>
          <a:prstGeom prst="arc">
            <a:avLst>
              <a:gd name="adj1" fmla="val 18154663"/>
              <a:gd name="adj2" fmla="val 4287542"/>
            </a:avLst>
          </a:prstGeom>
          <a:noFill/>
          <a:ln w="762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 bwMode="auto">
          <a:xfrm>
            <a:off x="6833419" y="4429432"/>
            <a:ext cx="294968" cy="147484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9050">
            <a:solidFill>
              <a:schemeClr val="accent3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2" name="Arc 11"/>
          <p:cNvSpPr/>
          <p:nvPr/>
        </p:nvSpPr>
        <p:spPr bwMode="auto">
          <a:xfrm>
            <a:off x="3687098" y="1740309"/>
            <a:ext cx="3288890" cy="5589640"/>
          </a:xfrm>
          <a:prstGeom prst="arc">
            <a:avLst/>
          </a:prstGeom>
          <a:noFill/>
          <a:ln w="76200" cap="flat" cmpd="sng" algn="ctr">
            <a:solidFill>
              <a:schemeClr val="accent1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 bwMode="auto">
          <a:xfrm>
            <a:off x="8691714" y="4930876"/>
            <a:ext cx="294968" cy="147484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9050">
            <a:solidFill>
              <a:schemeClr val="accent3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0000"/>
              </a:solidFill>
              <a:latin typeface="Arial" charset="0"/>
              <a:ea typeface="ＭＳ Ｐゴシック" pitchFamily="16" charset="-128"/>
              <a:cs typeface="ＭＳ Ｐゴシック" pitchFamily="-97" charset="-128"/>
            </a:endParaRPr>
          </a:p>
        </p:txBody>
      </p:sp>
      <p:sp>
        <p:nvSpPr>
          <p:cNvPr id="17" name="Arc 16"/>
          <p:cNvSpPr/>
          <p:nvPr/>
        </p:nvSpPr>
        <p:spPr bwMode="auto">
          <a:xfrm>
            <a:off x="1317522" y="1641986"/>
            <a:ext cx="7521678" cy="6735097"/>
          </a:xfrm>
          <a:prstGeom prst="arc">
            <a:avLst>
              <a:gd name="adj1" fmla="val 16200000"/>
              <a:gd name="adj2" fmla="val 4"/>
            </a:avLst>
          </a:prstGeom>
          <a:noFill/>
          <a:ln w="76200" cap="flat" cmpd="sng" algn="ctr">
            <a:solidFill>
              <a:schemeClr val="accent1"/>
            </a:solidFill>
            <a:prstDash val="solid"/>
            <a:round/>
            <a:headEnd type="triangle" w="med" len="med"/>
            <a:tailEnd type="triangle" w="med" len="med"/>
          </a:ln>
          <a:effectLst>
            <a:outerShdw blurRad="50800" dist="38100" dir="5400000" algn="t" rotWithShape="0">
              <a:prstClr val="black">
                <a:alpha val="81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63279" y="1096747"/>
            <a:ext cx="283603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Free to take &amp; use</a:t>
            </a:r>
            <a:endParaRPr lang="en-US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886879" y="1096747"/>
            <a:ext cx="286649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Free to find &amp; give</a:t>
            </a:r>
            <a:endParaRPr lang="en-US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799" y="1828800"/>
            <a:ext cx="5688281" cy="2945081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Autofit/>
          </a:bodyPr>
          <a:lstStyle/>
          <a:p>
            <a:pPr lvl="1"/>
            <a:endParaRPr lang="en-US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Quickly </a:t>
            </a:r>
            <a:r>
              <a:rPr lang="en-US" dirty="0"/>
              <a:t>set up an ArcGIS Server feature service to allow users to edit a particular part of OSM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en-US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Edit </a:t>
            </a:r>
            <a:r>
              <a:rPr lang="en-US" dirty="0"/>
              <a:t>the OSM map using a variety of clients – mobile, web, desktop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en-US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Performance </a:t>
            </a:r>
            <a:r>
              <a:rPr lang="en-US" dirty="0"/>
              <a:t>Enhancements</a:t>
            </a:r>
          </a:p>
          <a:p>
            <a:pPr algn="l" eaLnBrk="0" hangingPunct="0">
              <a:lnSpc>
                <a:spcPts val="1800"/>
              </a:lnSpc>
            </a:pPr>
            <a:endParaRPr lang="en-US" sz="1400" b="1" dirty="0" smtClean="0"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3761" y="415636"/>
            <a:ext cx="3538847" cy="296883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r>
              <a:rPr lang="en-US" sz="1400" b="1" dirty="0" smtClean="0">
                <a:ea typeface="+mn-ea"/>
                <a:cs typeface="+mn-cs"/>
              </a:rPr>
              <a:t>Improvements.</a:t>
            </a:r>
          </a:p>
        </p:txBody>
      </p:sp>
    </p:spTree>
    <p:extLst>
      <p:ext uri="{BB962C8B-B14F-4D97-AF65-F5344CB8AC3E}">
        <p14:creationId xmlns:p14="http://schemas.microsoft.com/office/powerpoint/2010/main" val="383960024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Desktop</a:t>
            </a:r>
          </a:p>
          <a:p>
            <a:r>
              <a:rPr lang="en-US" dirty="0" smtClean="0"/>
              <a:t>Web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2599" y="2695699"/>
            <a:ext cx="2078180" cy="46313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r>
              <a:rPr lang="en-US" b="1" dirty="0" smtClean="0">
                <a:ea typeface="+mn-ea"/>
                <a:cs typeface="+mn-cs"/>
              </a:rPr>
              <a:t>Desktop demo</a:t>
            </a:r>
          </a:p>
          <a:p>
            <a:pPr algn="l" eaLnBrk="0" hangingPunct="0">
              <a:lnSpc>
                <a:spcPts val="1800"/>
              </a:lnSpc>
            </a:pPr>
            <a:endParaRPr lang="en-US" b="1" dirty="0" smtClean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888646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 noChangeAspect="1"/>
          </p:cNvGrpSpPr>
          <p:nvPr/>
        </p:nvGrpSpPr>
        <p:grpSpPr>
          <a:xfrm>
            <a:off x="1780942" y="2674188"/>
            <a:ext cx="5673575" cy="1647116"/>
            <a:chOff x="5638223" y="1386580"/>
            <a:chExt cx="3214832" cy="899419"/>
          </a:xfrm>
        </p:grpSpPr>
        <p:sp>
          <p:nvSpPr>
            <p:cNvPr id="9" name="Rounded Rectangle 8"/>
            <p:cNvSpPr/>
            <p:nvPr/>
          </p:nvSpPr>
          <p:spPr>
            <a:xfrm>
              <a:off x="5638223" y="1386580"/>
              <a:ext cx="3214832" cy="899419"/>
            </a:xfrm>
            <a:prstGeom prst="roundRect">
              <a:avLst>
                <a:gd name="adj" fmla="val 1956"/>
              </a:avLst>
            </a:prstGeom>
            <a:gradFill flip="none" rotWithShape="1">
              <a:gsLst>
                <a:gs pos="95000">
                  <a:srgbClr val="003367">
                    <a:alpha val="25000"/>
                  </a:srgbClr>
                </a:gs>
                <a:gs pos="0">
                  <a:srgbClr val="5AC3FA">
                    <a:alpha val="20000"/>
                  </a:srgbClr>
                </a:gs>
                <a:gs pos="20000">
                  <a:srgbClr val="051932">
                    <a:alpha val="20000"/>
                  </a:srgbClr>
                </a:gs>
                <a:gs pos="73000">
                  <a:srgbClr val="051932">
                    <a:alpha val="30000"/>
                  </a:srgbClr>
                </a:gs>
              </a:gsLst>
              <a:lin ang="16200000" scaled="0"/>
              <a:tileRect/>
            </a:gradFill>
            <a:ln w="3175" cap="flat" cmpd="sng" algn="ctr">
              <a:solidFill>
                <a:srgbClr val="5AC3FA">
                  <a:alpha val="7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796" tIns="45898" rIns="91796" bIns="45898" numCol="1" rtlCol="0" anchor="ctr" anchorCtr="0" compatLnSpc="1">
              <a:prstTxWarp prst="textNoShape">
                <a:avLst/>
              </a:prstTxWarp>
            </a:bodyPr>
            <a:lstStyle/>
            <a:p>
              <a:pPr defTabSz="917954"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729289" y="1471613"/>
              <a:ext cx="3033711" cy="7107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Rounded Rectangle 9"/>
          <p:cNvSpPr/>
          <p:nvPr/>
        </p:nvSpPr>
        <p:spPr>
          <a:xfrm>
            <a:off x="327804" y="1213456"/>
            <a:ext cx="8591909" cy="5135586"/>
          </a:xfrm>
          <a:prstGeom prst="roundRect">
            <a:avLst>
              <a:gd name="adj" fmla="val 1956"/>
            </a:avLst>
          </a:prstGeom>
          <a:gradFill flip="none" rotWithShape="1">
            <a:gsLst>
              <a:gs pos="95000">
                <a:srgbClr val="003367">
                  <a:alpha val="25000"/>
                </a:srgbClr>
              </a:gs>
              <a:gs pos="0">
                <a:srgbClr val="5AC3FA">
                  <a:alpha val="20000"/>
                </a:srgbClr>
              </a:gs>
              <a:gs pos="20000">
                <a:srgbClr val="051932">
                  <a:alpha val="20000"/>
                </a:srgbClr>
              </a:gs>
              <a:gs pos="73000">
                <a:srgbClr val="051932">
                  <a:alpha val="30000"/>
                </a:srgbClr>
              </a:gs>
            </a:gsLst>
            <a:lin ang="16200000" scaled="0"/>
            <a:tileRect/>
          </a:gradFill>
          <a:ln w="3175" cap="flat" cmpd="sng" algn="ctr">
            <a:solidFill>
              <a:srgbClr val="5AC3FA">
                <a:alpha val="70000"/>
              </a:srgbClr>
            </a:solidFill>
            <a:prstDash val="solid"/>
            <a:round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none" lIns="91796" tIns="45898" rIns="91796" bIns="45898" numCol="1" rtlCol="0" anchor="ctr" anchorCtr="0" compatLnSpc="1">
            <a:prstTxWarp prst="textNoShape">
              <a:avLst/>
            </a:prstTxWarp>
          </a:bodyPr>
          <a:lstStyle/>
          <a:p>
            <a:pPr defTabSz="917954">
              <a:defRPr/>
            </a:pPr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 l="539" b="186"/>
          <a:stretch>
            <a:fillRect/>
          </a:stretch>
        </p:blipFill>
        <p:spPr bwMode="auto">
          <a:xfrm>
            <a:off x="437980" y="1293962"/>
            <a:ext cx="8429975" cy="4980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7"/>
          <p:cNvGrpSpPr/>
          <p:nvPr/>
        </p:nvGrpSpPr>
        <p:grpSpPr>
          <a:xfrm>
            <a:off x="2242868" y="1263052"/>
            <a:ext cx="6636589" cy="4999726"/>
            <a:chOff x="2242868" y="1263052"/>
            <a:chExt cx="6636589" cy="4999726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418053" y="1263052"/>
              <a:ext cx="2461404" cy="4999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" name="Group 12"/>
            <p:cNvGrpSpPr/>
            <p:nvPr/>
          </p:nvGrpSpPr>
          <p:grpSpPr>
            <a:xfrm>
              <a:off x="2242868" y="2001328"/>
              <a:ext cx="4157932" cy="810883"/>
              <a:chOff x="2242868" y="1673524"/>
              <a:chExt cx="4157932" cy="810883"/>
            </a:xfrm>
          </p:grpSpPr>
          <p:sp>
            <p:nvSpPr>
              <p:cNvPr id="12" name="Oval 11"/>
              <p:cNvSpPr/>
              <p:nvPr/>
            </p:nvSpPr>
            <p:spPr bwMode="auto">
              <a:xfrm>
                <a:off x="2242868" y="1673524"/>
                <a:ext cx="4157932" cy="810883"/>
              </a:xfrm>
              <a:prstGeom prst="ellipse">
                <a:avLst/>
              </a:prstGeom>
              <a:gradFill>
                <a:gsLst>
                  <a:gs pos="0">
                    <a:schemeClr val="accent3"/>
                  </a:gs>
                  <a:gs pos="100000">
                    <a:schemeClr val="accent1">
                      <a:tint val="50000"/>
                      <a:shade val="100000"/>
                      <a:satMod val="350000"/>
                    </a:schemeClr>
                  </a:gs>
                </a:gsLst>
              </a:gradFill>
              <a:ln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00" b="1" dirty="0">
                  <a:solidFill>
                    <a:srgbClr val="000000"/>
                  </a:solidFill>
                  <a:latin typeface="Arial" charset="0"/>
                  <a:ea typeface="ＭＳ Ｐゴシック" pitchFamily="16" charset="-128"/>
                  <a:cs typeface="ＭＳ Ｐゴシック" pitchFamily="-97" charset="-128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432649" y="1966823"/>
                <a:ext cx="3726612" cy="345057"/>
              </a:xfrm>
              <a:prstGeom prst="rect">
                <a:avLst/>
              </a:prstGeom>
              <a:noFill/>
              <a:effectLst/>
            </p:spPr>
            <p:txBody>
              <a:bodyPr wrap="square" lIns="0" tIns="0" rIns="0" bIns="0" rtlCol="0">
                <a:noAutofit/>
              </a:bodyPr>
              <a:lstStyle/>
              <a:p>
                <a:pPr algn="ctr" eaLnBrk="0" hangingPunct="0">
                  <a:lnSpc>
                    <a:spcPts val="1800"/>
                  </a:lnSpc>
                </a:pPr>
                <a:r>
                  <a:rPr lang="en-US" sz="2400" b="1" dirty="0" smtClean="0">
                    <a:solidFill>
                      <a:schemeClr val="bg2">
                        <a:lumMod val="75000"/>
                        <a:lumOff val="25000"/>
                      </a:schemeClr>
                    </a:solidFill>
                    <a:ea typeface="+mn-ea"/>
                    <a:cs typeface="+mn-cs"/>
                  </a:rPr>
                  <a:t>Download and Symbolize</a:t>
                </a:r>
              </a:p>
            </p:txBody>
          </p:sp>
        </p:grpSp>
      </p:grp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ArcGIS</a:t>
            </a:r>
            <a:r>
              <a:rPr lang="en-US" dirty="0" smtClean="0"/>
              <a:t> Editor for </a:t>
            </a:r>
            <a:r>
              <a:rPr lang="en-US" dirty="0" err="1" smtClean="0"/>
              <a:t>OpenStreetmap</a:t>
            </a:r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 noChangeAspect="1"/>
          </p:cNvGrpSpPr>
          <p:nvPr/>
        </p:nvGrpSpPr>
        <p:grpSpPr>
          <a:xfrm>
            <a:off x="1780942" y="2674188"/>
            <a:ext cx="5673575" cy="1647116"/>
            <a:chOff x="5638223" y="1386580"/>
            <a:chExt cx="3214832" cy="899419"/>
          </a:xfrm>
        </p:grpSpPr>
        <p:sp>
          <p:nvSpPr>
            <p:cNvPr id="9" name="Rounded Rectangle 8"/>
            <p:cNvSpPr/>
            <p:nvPr/>
          </p:nvSpPr>
          <p:spPr>
            <a:xfrm>
              <a:off x="5638223" y="1386580"/>
              <a:ext cx="3214832" cy="899419"/>
            </a:xfrm>
            <a:prstGeom prst="roundRect">
              <a:avLst>
                <a:gd name="adj" fmla="val 1956"/>
              </a:avLst>
            </a:prstGeom>
            <a:gradFill flip="none" rotWithShape="1">
              <a:gsLst>
                <a:gs pos="95000">
                  <a:srgbClr val="003367">
                    <a:alpha val="25000"/>
                  </a:srgbClr>
                </a:gs>
                <a:gs pos="0">
                  <a:srgbClr val="5AC3FA">
                    <a:alpha val="20000"/>
                  </a:srgbClr>
                </a:gs>
                <a:gs pos="20000">
                  <a:srgbClr val="051932">
                    <a:alpha val="20000"/>
                  </a:srgbClr>
                </a:gs>
                <a:gs pos="73000">
                  <a:srgbClr val="051932">
                    <a:alpha val="30000"/>
                  </a:srgbClr>
                </a:gs>
              </a:gsLst>
              <a:lin ang="16200000" scaled="0"/>
              <a:tileRect/>
            </a:gradFill>
            <a:ln w="3175" cap="flat" cmpd="sng" algn="ctr">
              <a:solidFill>
                <a:srgbClr val="5AC3FA">
                  <a:alpha val="7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796" tIns="45898" rIns="91796" bIns="45898" numCol="1" rtlCol="0" anchor="ctr" anchorCtr="0" compatLnSpc="1">
              <a:prstTxWarp prst="textNoShape">
                <a:avLst/>
              </a:prstTxWarp>
            </a:bodyPr>
            <a:lstStyle/>
            <a:p>
              <a:pPr defTabSz="917954"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729289" y="1471613"/>
              <a:ext cx="3033711" cy="7107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17"/>
          <p:cNvGrpSpPr/>
          <p:nvPr/>
        </p:nvGrpSpPr>
        <p:grpSpPr>
          <a:xfrm>
            <a:off x="340762" y="1259456"/>
            <a:ext cx="8552515" cy="5085411"/>
            <a:chOff x="340762" y="1035169"/>
            <a:chExt cx="8552515" cy="5085411"/>
          </a:xfrm>
        </p:grpSpPr>
        <p:sp>
          <p:nvSpPr>
            <p:cNvPr id="17" name="Rounded Rectangle 16"/>
            <p:cNvSpPr/>
            <p:nvPr/>
          </p:nvSpPr>
          <p:spPr>
            <a:xfrm>
              <a:off x="340762" y="1035169"/>
              <a:ext cx="8552515" cy="5085411"/>
            </a:xfrm>
            <a:prstGeom prst="roundRect">
              <a:avLst>
                <a:gd name="adj" fmla="val 1956"/>
              </a:avLst>
            </a:prstGeom>
            <a:gradFill flip="none" rotWithShape="1">
              <a:gsLst>
                <a:gs pos="95000">
                  <a:srgbClr val="003367">
                    <a:alpha val="25000"/>
                  </a:srgbClr>
                </a:gs>
                <a:gs pos="0">
                  <a:srgbClr val="5AC3FA">
                    <a:alpha val="20000"/>
                  </a:srgbClr>
                </a:gs>
                <a:gs pos="20000">
                  <a:srgbClr val="051932">
                    <a:alpha val="20000"/>
                  </a:srgbClr>
                </a:gs>
                <a:gs pos="73000">
                  <a:srgbClr val="051932">
                    <a:alpha val="30000"/>
                  </a:srgbClr>
                </a:gs>
              </a:gsLst>
              <a:lin ang="16200000" scaled="0"/>
              <a:tileRect/>
            </a:gradFill>
            <a:ln w="3175" cap="flat" cmpd="sng" algn="ctr">
              <a:solidFill>
                <a:srgbClr val="5AC3FA">
                  <a:alpha val="7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vert="horz" wrap="none" lIns="91796" tIns="45898" rIns="91796" bIns="45898" numCol="1" rtlCol="0" anchor="ctr" anchorCtr="0" compatLnSpc="1">
              <a:prstTxWarp prst="textNoShape">
                <a:avLst/>
              </a:prstTxWarp>
            </a:bodyPr>
            <a:lstStyle/>
            <a:p>
              <a:pPr defTabSz="917954">
                <a:defRPr/>
              </a:pPr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97" charset="0"/>
                <a:ea typeface="ＭＳ Ｐゴシック" pitchFamily="-97" charset="-128"/>
                <a:cs typeface="ＭＳ Ｐゴシック" pitchFamily="-97" charset="-128"/>
              </a:endParaRPr>
            </a:p>
          </p:txBody>
        </p:sp>
        <p:pic>
          <p:nvPicPr>
            <p:cNvPr id="16" name="Picture 15" descr="vienna_river.bmp"/>
            <p:cNvPicPr>
              <a:picLocks noChangeAspect="1"/>
            </p:cNvPicPr>
            <p:nvPr/>
          </p:nvPicPr>
          <p:blipFill>
            <a:blip r:embed="rId4"/>
            <a:srcRect t="842"/>
            <a:stretch>
              <a:fillRect/>
            </a:stretch>
          </p:blipFill>
          <p:spPr>
            <a:xfrm>
              <a:off x="416986" y="1121930"/>
              <a:ext cx="8417298" cy="4924909"/>
            </a:xfrm>
            <a:prstGeom prst="rect">
              <a:avLst/>
            </a:prstGeom>
          </p:spPr>
        </p:pic>
      </p:grpSp>
      <p:sp>
        <p:nvSpPr>
          <p:cNvPr id="10" name="Title 14"/>
          <p:cNvSpPr>
            <a:spLocks noGrp="1"/>
          </p:cNvSpPr>
          <p:nvPr>
            <p:ph type="title"/>
          </p:nvPr>
        </p:nvSpPr>
        <p:spPr>
          <a:xfrm>
            <a:off x="914400" y="722376"/>
            <a:ext cx="7315200" cy="484631"/>
          </a:xfrm>
        </p:spPr>
        <p:txBody>
          <a:bodyPr/>
          <a:lstStyle/>
          <a:p>
            <a:r>
              <a:rPr lang="en-US" dirty="0" err="1" smtClean="0"/>
              <a:t>ArcGIS</a:t>
            </a:r>
            <a:r>
              <a:rPr lang="en-US" dirty="0" smtClean="0"/>
              <a:t> Editor for </a:t>
            </a:r>
            <a:r>
              <a:rPr lang="en-US" dirty="0" err="1" smtClean="0"/>
              <a:t>OpenStreetmap</a:t>
            </a:r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ArcMap</a:t>
            </a:r>
            <a:r>
              <a:rPr lang="en-US" dirty="0" smtClean="0"/>
              <a:t> and OSM</a:t>
            </a:r>
            <a:endParaRPr lang="en-US" dirty="0"/>
          </a:p>
        </p:txBody>
      </p:sp>
      <p:pic>
        <p:nvPicPr>
          <p:cNvPr id="6" name="Content Placeholder 5" descr="OSM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5821" y="1179722"/>
            <a:ext cx="6296697" cy="5016541"/>
          </a:xfrm>
        </p:spPr>
      </p:pic>
      <p:sp>
        <p:nvSpPr>
          <p:cNvPr id="7" name="TextBox 6"/>
          <p:cNvSpPr txBox="1"/>
          <p:nvPr/>
        </p:nvSpPr>
        <p:spPr>
          <a:xfrm>
            <a:off x="3970421" y="6400800"/>
            <a:ext cx="914400" cy="914400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eaLnBrk="0" hangingPunct="0">
              <a:lnSpc>
                <a:spcPts val="1800"/>
              </a:lnSpc>
            </a:pPr>
            <a:r>
              <a:rPr lang="en-US" sz="1400" dirty="0" smtClean="0"/>
              <a:t>Map data (c) </a:t>
            </a:r>
            <a:r>
              <a:rPr lang="en-US" sz="1400" dirty="0" err="1" smtClean="0"/>
              <a:t>OpenStreetMap</a:t>
            </a:r>
            <a:r>
              <a:rPr lang="en-US" sz="1400" dirty="0" smtClean="0"/>
              <a:t> </a:t>
            </a:r>
            <a:r>
              <a:rPr lang="en-US" sz="1400" i="1" dirty="0" smtClean="0"/>
              <a:t>(and)</a:t>
            </a:r>
            <a:r>
              <a:rPr lang="en-US" sz="1400" dirty="0" smtClean="0"/>
              <a:t> contributors, CC-BY-SA</a:t>
            </a:r>
            <a:endParaRPr lang="en-US" sz="1400" b="1" dirty="0" smtClean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242057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Downloading OSM data</a:t>
            </a:r>
            <a:endParaRPr lang="en-US" dirty="0"/>
          </a:p>
        </p:txBody>
      </p:sp>
      <p:pic>
        <p:nvPicPr>
          <p:cNvPr id="5" name="Content Placeholder 4" descr="OSM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4579" y="1508711"/>
            <a:ext cx="6073777" cy="4843963"/>
          </a:xfrm>
        </p:spPr>
      </p:pic>
      <p:sp>
        <p:nvSpPr>
          <p:cNvPr id="4" name="Rectangle 3"/>
          <p:cNvSpPr/>
          <p:nvPr/>
        </p:nvSpPr>
        <p:spPr>
          <a:xfrm>
            <a:off x="2707105" y="6488668"/>
            <a:ext cx="6436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Map data (c) </a:t>
            </a:r>
            <a:r>
              <a:rPr lang="en-US" dirty="0" err="1" smtClean="0"/>
              <a:t>OpenStreetMap</a:t>
            </a:r>
            <a:r>
              <a:rPr lang="en-US" dirty="0" smtClean="0"/>
              <a:t> </a:t>
            </a:r>
            <a:r>
              <a:rPr lang="en-US" i="1" dirty="0" smtClean="0"/>
              <a:t>(and)</a:t>
            </a:r>
            <a:r>
              <a:rPr lang="en-US" dirty="0" smtClean="0"/>
              <a:t> contributors, CC-BY-SA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8560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Selecting a Feature Class</a:t>
            </a:r>
            <a:endParaRPr lang="en-US" dirty="0"/>
          </a:p>
        </p:txBody>
      </p:sp>
      <p:pic>
        <p:nvPicPr>
          <p:cNvPr id="5" name="Content Placeholder 4" descr="OSM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1758" y="1526756"/>
            <a:ext cx="6006578" cy="4775519"/>
          </a:xfrm>
        </p:spPr>
      </p:pic>
      <p:sp>
        <p:nvSpPr>
          <p:cNvPr id="4" name="Rectangle 3"/>
          <p:cNvSpPr/>
          <p:nvPr/>
        </p:nvSpPr>
        <p:spPr>
          <a:xfrm>
            <a:off x="2707105" y="6488668"/>
            <a:ext cx="6436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Map data (c) </a:t>
            </a:r>
            <a:r>
              <a:rPr lang="en-US" dirty="0" err="1" smtClean="0"/>
              <a:t>OpenStreetMap</a:t>
            </a:r>
            <a:r>
              <a:rPr lang="en-US" dirty="0" smtClean="0"/>
              <a:t> </a:t>
            </a:r>
            <a:r>
              <a:rPr lang="en-US" i="1" dirty="0" smtClean="0"/>
              <a:t>(and)</a:t>
            </a:r>
            <a:r>
              <a:rPr lang="en-US" dirty="0" smtClean="0"/>
              <a:t> contributors, CC-BY-SA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31738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Feature class</a:t>
            </a:r>
            <a:endParaRPr lang="en-US" dirty="0"/>
          </a:p>
        </p:txBody>
      </p:sp>
      <p:pic>
        <p:nvPicPr>
          <p:cNvPr id="5" name="Content Placeholder 4" descr="OSM4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8996" y="3176520"/>
            <a:ext cx="4706007" cy="971686"/>
          </a:xfrm>
        </p:spPr>
      </p:pic>
      <p:sp>
        <p:nvSpPr>
          <p:cNvPr id="4" name="Rectangle 3"/>
          <p:cNvSpPr/>
          <p:nvPr/>
        </p:nvSpPr>
        <p:spPr>
          <a:xfrm>
            <a:off x="2707105" y="6488668"/>
            <a:ext cx="6436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Map data (c) </a:t>
            </a:r>
            <a:r>
              <a:rPr lang="en-US" dirty="0" err="1" smtClean="0"/>
              <a:t>OpenStreetMap</a:t>
            </a:r>
            <a:r>
              <a:rPr lang="en-US" dirty="0" smtClean="0"/>
              <a:t> </a:t>
            </a:r>
            <a:r>
              <a:rPr lang="en-US" i="1" dirty="0" smtClean="0"/>
              <a:t>(and)</a:t>
            </a:r>
            <a:r>
              <a:rPr lang="en-US" dirty="0" smtClean="0"/>
              <a:t> contributors, CC-BY-SA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41332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Editing OSM Data in </a:t>
            </a:r>
            <a:r>
              <a:rPr lang="en-US" dirty="0" err="1" smtClean="0"/>
              <a:t>ArcMap</a:t>
            </a:r>
            <a:endParaRPr lang="en-US" dirty="0"/>
          </a:p>
        </p:txBody>
      </p:sp>
      <p:pic>
        <p:nvPicPr>
          <p:cNvPr id="5" name="Content Placeholder 4" descr="OSM6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77533" y="1947863"/>
            <a:ext cx="2588933" cy="3429000"/>
          </a:xfrm>
        </p:spPr>
      </p:pic>
      <p:sp>
        <p:nvSpPr>
          <p:cNvPr id="4" name="Rectangle 3"/>
          <p:cNvSpPr/>
          <p:nvPr/>
        </p:nvSpPr>
        <p:spPr>
          <a:xfrm>
            <a:off x="2707105" y="6488668"/>
            <a:ext cx="6436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Map data (c) </a:t>
            </a:r>
            <a:r>
              <a:rPr lang="en-US" dirty="0" err="1" smtClean="0"/>
              <a:t>OpenStreetMap</a:t>
            </a:r>
            <a:r>
              <a:rPr lang="en-US" dirty="0" smtClean="0"/>
              <a:t> </a:t>
            </a:r>
            <a:r>
              <a:rPr lang="en-US" i="1" dirty="0" smtClean="0"/>
              <a:t>(and)</a:t>
            </a:r>
            <a:r>
              <a:rPr lang="en-US" dirty="0" smtClean="0"/>
              <a:t> contributors, CC-BY-SA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11108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Uploading a Feature Class</a:t>
            </a:r>
            <a:endParaRPr lang="en-US" dirty="0"/>
          </a:p>
        </p:txBody>
      </p:sp>
      <p:pic>
        <p:nvPicPr>
          <p:cNvPr id="5" name="Content Placeholder 4" descr="OSM5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3173" y="1576525"/>
            <a:ext cx="5890162" cy="4651690"/>
          </a:xfrm>
        </p:spPr>
      </p:pic>
      <p:sp>
        <p:nvSpPr>
          <p:cNvPr id="4" name="Rectangle 3"/>
          <p:cNvSpPr/>
          <p:nvPr/>
        </p:nvSpPr>
        <p:spPr>
          <a:xfrm>
            <a:off x="2707105" y="6488668"/>
            <a:ext cx="6436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Map data (c) </a:t>
            </a:r>
            <a:r>
              <a:rPr lang="en-US" dirty="0" err="1" smtClean="0"/>
              <a:t>OpenStreetMap</a:t>
            </a:r>
            <a:r>
              <a:rPr lang="en-US" dirty="0" smtClean="0"/>
              <a:t> </a:t>
            </a:r>
            <a:r>
              <a:rPr lang="en-US" i="1" dirty="0" smtClean="0"/>
              <a:t>(and)</a:t>
            </a:r>
            <a:r>
              <a:rPr lang="en-US" dirty="0" smtClean="0"/>
              <a:t> contributors, CC-BY-SA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87576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to Download?</a:t>
            </a:r>
            <a:endParaRPr lang="en-US" dirty="0"/>
          </a:p>
        </p:txBody>
      </p:sp>
      <p:pic>
        <p:nvPicPr>
          <p:cNvPr id="4" name="Content Placeholder 3" descr="OSM8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6253" y="2958516"/>
            <a:ext cx="4851493" cy="3429000"/>
          </a:xfrm>
        </p:spPr>
      </p:pic>
      <p:sp>
        <p:nvSpPr>
          <p:cNvPr id="5" name="TextBox 4"/>
          <p:cNvSpPr txBox="1"/>
          <p:nvPr/>
        </p:nvSpPr>
        <p:spPr>
          <a:xfrm>
            <a:off x="2743200" y="1997241"/>
            <a:ext cx="3657600" cy="890337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r>
              <a:rPr lang="en-US" b="1" dirty="0" smtClean="0">
                <a:ea typeface="+mn-ea"/>
                <a:cs typeface="+mn-cs"/>
                <a:hlinkClick r:id="rId3"/>
              </a:rPr>
              <a:t>http://esriosmeditor.codeplex.com</a:t>
            </a:r>
            <a:endParaRPr lang="en-US" b="1" dirty="0" smtClean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970600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01932" y="3123211"/>
            <a:ext cx="5142018" cy="1045028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r>
              <a:rPr lang="en-US" sz="4000" b="1" dirty="0" smtClean="0">
                <a:ea typeface="+mn-ea"/>
                <a:cs typeface="+mn-cs"/>
              </a:rPr>
              <a:t>ArcGIS Server 10</a:t>
            </a:r>
          </a:p>
          <a:p>
            <a:pPr algn="l" eaLnBrk="0" hangingPunct="0">
              <a:lnSpc>
                <a:spcPts val="1800"/>
              </a:lnSpc>
            </a:pPr>
            <a:endParaRPr lang="en-US" sz="4000" b="1" dirty="0" smtClean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510660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75" y="422275"/>
            <a:ext cx="7969250" cy="601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54615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450850"/>
            <a:ext cx="7943850" cy="595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5348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431800"/>
            <a:ext cx="7975600" cy="599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0366874"/>
      </p:ext>
    </p:extLst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749300"/>
            <a:ext cx="7943850" cy="535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1682546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536" y="771515"/>
            <a:ext cx="6881008" cy="5516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8198513"/>
      </p:ext>
    </p:extLst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835025"/>
            <a:ext cx="7556500" cy="518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1313832"/>
      </p:ext>
    </p:extLst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48" y="426559"/>
            <a:ext cx="7600208" cy="6259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3708330"/>
      </p:ext>
    </p:extLst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00" y="1746250"/>
            <a:ext cx="7264400" cy="336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39800" y="624468"/>
            <a:ext cx="6408854" cy="892098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r>
              <a:rPr lang="en-US" sz="1400" b="1" dirty="0" smtClean="0"/>
              <a:t>All source Code uploaded and up to date</a:t>
            </a:r>
          </a:p>
          <a:p>
            <a:pPr algn="l" eaLnBrk="0" hangingPunct="0">
              <a:lnSpc>
                <a:spcPts val="1800"/>
              </a:lnSpc>
            </a:pPr>
            <a:endParaRPr lang="en-US" sz="1400" b="1" dirty="0" smtClean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613943"/>
      </p:ext>
    </p:extLst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987" y="1371600"/>
            <a:ext cx="3667136" cy="4939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70657" y="367990"/>
            <a:ext cx="3155795" cy="735981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Autofit/>
          </a:bodyPr>
          <a:lstStyle/>
          <a:p>
            <a:pPr algn="l" eaLnBrk="0" hangingPunct="0">
              <a:lnSpc>
                <a:spcPts val="1800"/>
              </a:lnSpc>
            </a:pPr>
            <a:r>
              <a:rPr lang="en-US" sz="1400" b="1" dirty="0" smtClean="0">
                <a:ea typeface="+mn-ea"/>
                <a:cs typeface="+mn-cs"/>
              </a:rPr>
              <a:t>Installer for 1.1 available as well</a:t>
            </a:r>
            <a:endParaRPr lang="en-US" sz="1400" b="1" dirty="0" smtClean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9767770"/>
      </p:ext>
    </p:extLst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41300"/>
            <a:ext cx="6096000" cy="637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780501"/>
      </p:ext>
    </p:extLst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http://esriosmeditor.codeplex.com/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Contribute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073793"/>
      </p:ext>
    </p:extLst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050630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C11TechWorkshop_ppt_tmplt">
  <a:themeElements>
    <a:clrScheme name="Esri 2011">
      <a:dk1>
        <a:sysClr val="windowText" lastClr="000000"/>
      </a:dk1>
      <a:lt1>
        <a:sysClr val="window" lastClr="FFFFFF"/>
      </a:lt1>
      <a:dk2>
        <a:srgbClr val="001446"/>
      </a:dk2>
      <a:lt2>
        <a:srgbClr val="FFFF96"/>
      </a:lt2>
      <a:accent1>
        <a:srgbClr val="A3CA4B"/>
      </a:accent1>
      <a:accent2>
        <a:srgbClr val="FAC15A"/>
      </a:accent2>
      <a:accent3>
        <a:srgbClr val="ED982D"/>
      </a:accent3>
      <a:accent4>
        <a:srgbClr val="5EB4E6"/>
      </a:accent4>
      <a:accent5>
        <a:srgbClr val="8DA3E8"/>
      </a:accent5>
      <a:accent6>
        <a:srgbClr val="B996D5"/>
      </a:accent6>
      <a:hlink>
        <a:srgbClr val="9BCDFF"/>
      </a:hlink>
      <a:folHlink>
        <a:srgbClr val="8C8C8C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algn="ctr" eaLnBrk="0" fontAlgn="base" hangingPunct="0">
          <a:spcBef>
            <a:spcPct val="0"/>
          </a:spcBef>
          <a:spcAft>
            <a:spcPct val="0"/>
          </a:spcAft>
          <a:defRPr sz="1400" b="1" dirty="0">
            <a:solidFill>
              <a:srgbClr val="000000"/>
            </a:solidFill>
            <a:latin typeface="Arial" charset="0"/>
            <a:ea typeface="ＭＳ Ｐゴシック" pitchFamily="16" charset="-128"/>
            <a:cs typeface="ＭＳ Ｐゴシック" pitchFamily="-97" charset="-128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noFill/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  <a:effectLst/>
      </a:spPr>
      <a:bodyPr wrap="square" lIns="0" tIns="0" rIns="0" bIns="0" rtlCol="0">
        <a:noAutofit/>
      </a:bodyPr>
      <a:lstStyle>
        <a:defPPr algn="l" eaLnBrk="0" hangingPunct="0">
          <a:lnSpc>
            <a:spcPts val="1800"/>
          </a:lnSpc>
          <a:defRPr sz="1400" b="1" dirty="0" smtClean="0">
            <a:ea typeface="+mn-ea"/>
            <a:cs typeface="+mn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3C8898FF49A44B887EB8B6D740829A" ma:contentTypeVersion="0" ma:contentTypeDescription="Create a new document." ma:contentTypeScope="" ma:versionID="82208eff7fc1ba343988c649f4b688bf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AD12C72A-5B9A-42D5-9350-4DBF15986D6F}">
  <ds:schemaRefs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74CA8A4A-AC5C-4D1C-B00F-83734A6D621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86DF39D-DF60-4B6F-95BD-AFE3EBD4DF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UC11TechWorkshop_ppt_tmplt</Template>
  <TotalTime>2779</TotalTime>
  <Words>332</Words>
  <Application>Microsoft Office PowerPoint</Application>
  <PresentationFormat>On-screen Show (4:3)</PresentationFormat>
  <Paragraphs>69</Paragraphs>
  <Slides>32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UC11TechWorkshop_ppt_tmplt</vt:lpstr>
      <vt:lpstr>Integration of OpenStreetMap into ArcGIS</vt:lpstr>
      <vt:lpstr>PowerPoint Presentation</vt:lpstr>
      <vt:lpstr>ArcGIS Editor for OpenStreetMap</vt:lpstr>
      <vt:lpstr>Road Ahead – ArcGIS Editor for OpenStreetMap</vt:lpstr>
      <vt:lpstr>OpenStreetMap in ArcGIS</vt:lpstr>
      <vt:lpstr>OpenStreetMap in ArcGIS Server 10</vt:lpstr>
      <vt:lpstr>Worldwide, shared data…</vt:lpstr>
      <vt:lpstr>PowerPoint Presentation</vt:lpstr>
      <vt:lpstr>Demo</vt:lpstr>
      <vt:lpstr>PowerPoint Presentation</vt:lpstr>
      <vt:lpstr>ArcGIS Editor for OpenStreetmap</vt:lpstr>
      <vt:lpstr>ArcGIS Editor for OpenStreetmap</vt:lpstr>
      <vt:lpstr>ArcMap and OSM</vt:lpstr>
      <vt:lpstr>Downloading OSM data</vt:lpstr>
      <vt:lpstr>Selecting a Feature Class</vt:lpstr>
      <vt:lpstr>Creating a Feature class</vt:lpstr>
      <vt:lpstr>Editing OSM Data in ArcMap</vt:lpstr>
      <vt:lpstr>Uploading a Feature Class</vt:lpstr>
      <vt:lpstr>Where to Download?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Contribute</vt:lpstr>
      <vt:lpstr>PowerPoint Presentation</vt:lpstr>
    </vt:vector>
  </TitlesOfParts>
  <Company>Esri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 Pascual</dc:title>
  <dc:subject>ArcGIS Editor for OSM Summary</dc:subject>
  <dc:creator>Al Pascual</dc:creator>
  <cp:lastModifiedBy>albe5259</cp:lastModifiedBy>
  <cp:revision>107</cp:revision>
  <dcterms:created xsi:type="dcterms:W3CDTF">2011-05-31T15:57:08Z</dcterms:created>
  <dcterms:modified xsi:type="dcterms:W3CDTF">2011-07-16T08:17:42Z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0x0101003F3C8898FF49A44B887EB8B6D740829A</vt:lpwstr>
  </property>
</Properties>
</file>